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873" r:id="rId2"/>
    <p:sldId id="996" r:id="rId3"/>
    <p:sldId id="997" r:id="rId4"/>
    <p:sldId id="1002" r:id="rId5"/>
    <p:sldId id="1003" r:id="rId6"/>
    <p:sldId id="1004" r:id="rId7"/>
    <p:sldId id="1005" r:id="rId8"/>
    <p:sldId id="1006" r:id="rId9"/>
    <p:sldId id="1007" r:id="rId10"/>
    <p:sldId id="1008" r:id="rId11"/>
    <p:sldId id="1009" r:id="rId12"/>
    <p:sldId id="1010" r:id="rId13"/>
    <p:sldId id="1011" r:id="rId14"/>
    <p:sldId id="1012" r:id="rId15"/>
    <p:sldId id="1013" r:id="rId16"/>
    <p:sldId id="1014" r:id="rId17"/>
    <p:sldId id="1015" r:id="rId18"/>
    <p:sldId id="1016" r:id="rId19"/>
    <p:sldId id="1017" r:id="rId20"/>
    <p:sldId id="1018" r:id="rId21"/>
    <p:sldId id="1019" r:id="rId22"/>
    <p:sldId id="1020" r:id="rId23"/>
    <p:sldId id="1021" r:id="rId24"/>
    <p:sldId id="1022" r:id="rId25"/>
    <p:sldId id="1023" r:id="rId26"/>
    <p:sldId id="1103" r:id="rId27"/>
    <p:sldId id="1104" r:id="rId28"/>
    <p:sldId id="1106" r:id="rId29"/>
    <p:sldId id="1107" r:id="rId30"/>
    <p:sldId id="1108" r:id="rId31"/>
    <p:sldId id="1109" r:id="rId32"/>
    <p:sldId id="1110" r:id="rId33"/>
    <p:sldId id="1111" r:id="rId34"/>
    <p:sldId id="1112" r:id="rId35"/>
    <p:sldId id="1113" r:id="rId36"/>
    <p:sldId id="1105" r:id="rId37"/>
    <p:sldId id="1027" r:id="rId38"/>
    <p:sldId id="1024" r:id="rId39"/>
    <p:sldId id="1025" r:id="rId40"/>
    <p:sldId id="1026" r:id="rId41"/>
    <p:sldId id="1028" r:id="rId42"/>
    <p:sldId id="1029" r:id="rId43"/>
    <p:sldId id="1030" r:id="rId44"/>
    <p:sldId id="1031" r:id="rId45"/>
    <p:sldId id="1032" r:id="rId46"/>
    <p:sldId id="1033" r:id="rId47"/>
    <p:sldId id="1034" r:id="rId48"/>
    <p:sldId id="1035" r:id="rId49"/>
    <p:sldId id="1036" r:id="rId50"/>
    <p:sldId id="1037" r:id="rId51"/>
    <p:sldId id="1038" r:id="rId52"/>
    <p:sldId id="1039" r:id="rId53"/>
    <p:sldId id="1040" r:id="rId54"/>
    <p:sldId id="1041" r:id="rId55"/>
    <p:sldId id="1042" r:id="rId56"/>
    <p:sldId id="1043" r:id="rId57"/>
    <p:sldId id="1044" r:id="rId58"/>
    <p:sldId id="1045" r:id="rId59"/>
    <p:sldId id="1046" r:id="rId60"/>
    <p:sldId id="1047" r:id="rId61"/>
    <p:sldId id="1048" r:id="rId62"/>
    <p:sldId id="1049" r:id="rId63"/>
    <p:sldId id="1050" r:id="rId64"/>
    <p:sldId id="1051" r:id="rId65"/>
    <p:sldId id="1052" r:id="rId66"/>
    <p:sldId id="1053" r:id="rId67"/>
    <p:sldId id="1054" r:id="rId68"/>
    <p:sldId id="1055" r:id="rId69"/>
    <p:sldId id="1056" r:id="rId70"/>
    <p:sldId id="1057" r:id="rId71"/>
    <p:sldId id="1058" r:id="rId72"/>
    <p:sldId id="1059" r:id="rId73"/>
    <p:sldId id="1060" r:id="rId74"/>
    <p:sldId id="1061" r:id="rId75"/>
    <p:sldId id="1062" r:id="rId76"/>
    <p:sldId id="1063" r:id="rId77"/>
    <p:sldId id="1064" r:id="rId78"/>
    <p:sldId id="1065" r:id="rId79"/>
    <p:sldId id="1066" r:id="rId80"/>
    <p:sldId id="1067" r:id="rId81"/>
    <p:sldId id="1068" r:id="rId82"/>
    <p:sldId id="1069" r:id="rId83"/>
    <p:sldId id="1070" r:id="rId84"/>
    <p:sldId id="1071" r:id="rId85"/>
    <p:sldId id="1072" r:id="rId86"/>
    <p:sldId id="1073" r:id="rId87"/>
    <p:sldId id="1074" r:id="rId88"/>
    <p:sldId id="1075" r:id="rId89"/>
    <p:sldId id="1076" r:id="rId90"/>
    <p:sldId id="1077" r:id="rId91"/>
    <p:sldId id="1078" r:id="rId92"/>
    <p:sldId id="1079" r:id="rId93"/>
    <p:sldId id="1080" r:id="rId94"/>
    <p:sldId id="1081" r:id="rId95"/>
    <p:sldId id="1082" r:id="rId96"/>
    <p:sldId id="1083" r:id="rId97"/>
    <p:sldId id="1084" r:id="rId98"/>
    <p:sldId id="1085" r:id="rId99"/>
    <p:sldId id="1086" r:id="rId100"/>
    <p:sldId id="1087" r:id="rId101"/>
    <p:sldId id="1088" r:id="rId102"/>
    <p:sldId id="1089" r:id="rId103"/>
    <p:sldId id="1090" r:id="rId104"/>
    <p:sldId id="1091" r:id="rId105"/>
    <p:sldId id="1092" r:id="rId106"/>
    <p:sldId id="1093" r:id="rId107"/>
    <p:sldId id="1094" r:id="rId108"/>
    <p:sldId id="1095" r:id="rId109"/>
    <p:sldId id="1096" r:id="rId110"/>
    <p:sldId id="1097" r:id="rId111"/>
    <p:sldId id="1098" r:id="rId112"/>
    <p:sldId id="1099" r:id="rId113"/>
    <p:sldId id="1100" r:id="rId114"/>
    <p:sldId id="1101" r:id="rId115"/>
    <p:sldId id="1102"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9B0"/>
    <a:srgbClr val="7F83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74" autoAdjust="0"/>
    <p:restoredTop sz="94702" autoAdjust="0"/>
  </p:normalViewPr>
  <p:slideViewPr>
    <p:cSldViewPr snapToGrid="0">
      <p:cViewPr varScale="1">
        <p:scale>
          <a:sx n="79" d="100"/>
          <a:sy n="79" d="100"/>
        </p:scale>
        <p:origin x="83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A379F-DDBD-4DBE-8EEE-5FEA212C0C1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zh-CN" altLang="en-US"/>
        </a:p>
      </dgm:t>
    </dgm:pt>
    <dgm:pt modelId="{51C5E95D-9F46-4E4A-BFB7-161EAA586809}">
      <dgm:prSet phldrT="[文本]"/>
      <dgm:spPr/>
      <dgm:t>
        <a:bodyPr/>
        <a:lstStyle/>
        <a:p>
          <a:r>
            <a:rPr lang="zh-CN" altLang="en-US"/>
            <a:t>智慧金融</a:t>
          </a:r>
        </a:p>
      </dgm:t>
    </dgm:pt>
    <dgm:pt modelId="{925A83EB-24C0-4177-B9E3-61B22942DC5C}" type="parTrans" cxnId="{B8A1F518-2B4C-4FD3-A1CF-06DAADD5C2BE}">
      <dgm:prSet/>
      <dgm:spPr/>
      <dgm:t>
        <a:bodyPr/>
        <a:lstStyle/>
        <a:p>
          <a:endParaRPr lang="zh-CN" altLang="en-US"/>
        </a:p>
      </dgm:t>
    </dgm:pt>
    <dgm:pt modelId="{17DD0675-7100-4D3E-BDB2-7E98EB6A301F}" type="sibTrans" cxnId="{B8A1F518-2B4C-4FD3-A1CF-06DAADD5C2BE}">
      <dgm:prSet/>
      <dgm:spPr/>
      <dgm:t>
        <a:bodyPr/>
        <a:lstStyle/>
        <a:p>
          <a:endParaRPr lang="zh-CN" altLang="en-US"/>
        </a:p>
      </dgm:t>
    </dgm:pt>
    <dgm:pt modelId="{2725C25A-1F31-4940-9F65-3984556A2BD7}">
      <dgm:prSet phldrT="[文本]"/>
      <dgm:spPr/>
      <dgm:t>
        <a:bodyPr/>
        <a:lstStyle/>
        <a:p>
          <a:r>
            <a:rPr lang="zh-CN" altLang="en-US" dirty="0"/>
            <a:t>信用评价与风险控制</a:t>
          </a:r>
        </a:p>
      </dgm:t>
    </dgm:pt>
    <dgm:pt modelId="{67C6973D-C51C-48B9-9E76-61D15CE15D94}" type="parTrans" cxnId="{D2520733-1570-4591-B0F0-31F99288A8B0}">
      <dgm:prSet/>
      <dgm:spPr/>
      <dgm:t>
        <a:bodyPr/>
        <a:lstStyle/>
        <a:p>
          <a:endParaRPr lang="zh-CN" altLang="en-US"/>
        </a:p>
      </dgm:t>
    </dgm:pt>
    <dgm:pt modelId="{4365FD12-35D5-40D3-8962-241499C07AA6}" type="sibTrans" cxnId="{D2520733-1570-4591-B0F0-31F99288A8B0}">
      <dgm:prSet/>
      <dgm:spPr/>
      <dgm:t>
        <a:bodyPr/>
        <a:lstStyle/>
        <a:p>
          <a:endParaRPr lang="zh-CN" altLang="en-US"/>
        </a:p>
      </dgm:t>
    </dgm:pt>
    <dgm:pt modelId="{AF95A46B-FB96-4D99-8BE1-41B76DA6EBAB}">
      <dgm:prSet phldrT="[文本]"/>
      <dgm:spPr/>
      <dgm:t>
        <a:bodyPr/>
        <a:lstStyle/>
        <a:p>
          <a:r>
            <a:rPr lang="zh-CN" altLang="en-US"/>
            <a:t>智能投研</a:t>
          </a:r>
        </a:p>
      </dgm:t>
    </dgm:pt>
    <dgm:pt modelId="{014656F8-E1A9-4F8E-83B3-AEB4BA4BD859}" type="parTrans" cxnId="{C9150D84-B71B-44CE-9272-43450F524AEC}">
      <dgm:prSet/>
      <dgm:spPr/>
      <dgm:t>
        <a:bodyPr/>
        <a:lstStyle/>
        <a:p>
          <a:endParaRPr lang="zh-CN" altLang="en-US"/>
        </a:p>
      </dgm:t>
    </dgm:pt>
    <dgm:pt modelId="{CBFD2F12-0038-4494-9860-E53B2B887983}" type="sibTrans" cxnId="{C9150D84-B71B-44CE-9272-43450F524AEC}">
      <dgm:prSet/>
      <dgm:spPr/>
      <dgm:t>
        <a:bodyPr/>
        <a:lstStyle/>
        <a:p>
          <a:endParaRPr lang="zh-CN" altLang="en-US"/>
        </a:p>
      </dgm:t>
    </dgm:pt>
    <dgm:pt modelId="{992EF5A5-7E51-4B8D-B05A-479799ADC9C3}">
      <dgm:prSet phldrT="[文本]"/>
      <dgm:spPr/>
      <dgm:t>
        <a:bodyPr/>
        <a:lstStyle/>
        <a:p>
          <a:r>
            <a:rPr lang="zh-CN" altLang="en-US"/>
            <a:t>智能投顾</a:t>
          </a:r>
        </a:p>
      </dgm:t>
    </dgm:pt>
    <dgm:pt modelId="{F6A1638C-B9FB-4522-B103-27B242927708}" type="parTrans" cxnId="{E1A55AAF-CB02-4DF9-9B33-A67CE9FD2E5E}">
      <dgm:prSet/>
      <dgm:spPr/>
      <dgm:t>
        <a:bodyPr/>
        <a:lstStyle/>
        <a:p>
          <a:endParaRPr lang="zh-CN" altLang="en-US"/>
        </a:p>
      </dgm:t>
    </dgm:pt>
    <dgm:pt modelId="{DD826D7C-A1D5-41CD-9A17-8CED20B7D759}" type="sibTrans" cxnId="{E1A55AAF-CB02-4DF9-9B33-A67CE9FD2E5E}">
      <dgm:prSet/>
      <dgm:spPr/>
      <dgm:t>
        <a:bodyPr/>
        <a:lstStyle/>
        <a:p>
          <a:endParaRPr lang="zh-CN" altLang="en-US"/>
        </a:p>
      </dgm:t>
    </dgm:pt>
    <dgm:pt modelId="{F2E46794-3478-43A1-B948-C4AC86546DD8}">
      <dgm:prSet phldrT="[文本]"/>
      <dgm:spPr/>
      <dgm:t>
        <a:bodyPr/>
        <a:lstStyle/>
        <a:p>
          <a:r>
            <a:rPr lang="zh-CN" altLang="en-US">
              <a:solidFill>
                <a:schemeClr val="accent4">
                  <a:lumMod val="20000"/>
                  <a:lumOff val="80000"/>
                </a:schemeClr>
              </a:solidFill>
            </a:rPr>
            <a:t>智能客服</a:t>
          </a:r>
        </a:p>
      </dgm:t>
    </dgm:pt>
    <dgm:pt modelId="{D2F22D6E-219A-4E00-9ABA-5A1CAD8FD488}" type="parTrans" cxnId="{0DDF24C7-D5E8-4E57-9CA9-3FFF2B2E809F}">
      <dgm:prSet/>
      <dgm:spPr/>
      <dgm:t>
        <a:bodyPr/>
        <a:lstStyle/>
        <a:p>
          <a:endParaRPr lang="zh-CN" altLang="en-US"/>
        </a:p>
      </dgm:t>
    </dgm:pt>
    <dgm:pt modelId="{8D40CA19-7C6F-4F45-A768-F12EB3777275}" type="sibTrans" cxnId="{0DDF24C7-D5E8-4E57-9CA9-3FFF2B2E809F}">
      <dgm:prSet/>
      <dgm:spPr/>
      <dgm:t>
        <a:bodyPr/>
        <a:lstStyle/>
        <a:p>
          <a:endParaRPr lang="zh-CN" altLang="en-US"/>
        </a:p>
      </dgm:t>
    </dgm:pt>
    <dgm:pt modelId="{6D610B81-CE93-41C4-A033-F0622FCF8BBA}">
      <dgm:prSet/>
      <dgm:spPr/>
      <dgm:t>
        <a:bodyPr/>
        <a:lstStyle/>
        <a:p>
          <a:r>
            <a:rPr lang="zh-CN" altLang="en-US"/>
            <a:t>量化交易</a:t>
          </a:r>
        </a:p>
      </dgm:t>
    </dgm:pt>
    <dgm:pt modelId="{19F39037-A1FE-4A11-8BFC-5D60DF8D3BC8}" type="parTrans" cxnId="{185F9FA0-AB3B-4908-B825-D169C581A104}">
      <dgm:prSet/>
      <dgm:spPr/>
      <dgm:t>
        <a:bodyPr/>
        <a:lstStyle/>
        <a:p>
          <a:endParaRPr lang="zh-CN" altLang="en-US"/>
        </a:p>
      </dgm:t>
    </dgm:pt>
    <dgm:pt modelId="{C531A0B9-04EA-4972-A35A-6184AAB074AE}" type="sibTrans" cxnId="{185F9FA0-AB3B-4908-B825-D169C581A104}">
      <dgm:prSet/>
      <dgm:spPr/>
      <dgm:t>
        <a:bodyPr/>
        <a:lstStyle/>
        <a:p>
          <a:endParaRPr lang="zh-CN" altLang="en-US"/>
        </a:p>
      </dgm:t>
    </dgm:pt>
    <dgm:pt modelId="{C3F50636-4A00-443C-8746-485710C84D5C}" type="pres">
      <dgm:prSet presAssocID="{B78A379F-DDBD-4DBE-8EEE-5FEA212C0C10}" presName="Name0" presStyleCnt="0">
        <dgm:presLayoutVars>
          <dgm:chMax val="1"/>
          <dgm:dir/>
          <dgm:animLvl val="ctr"/>
          <dgm:resizeHandles val="exact"/>
        </dgm:presLayoutVars>
      </dgm:prSet>
      <dgm:spPr/>
      <dgm:t>
        <a:bodyPr/>
        <a:lstStyle/>
        <a:p>
          <a:endParaRPr lang="zh-CN" altLang="en-US"/>
        </a:p>
      </dgm:t>
    </dgm:pt>
    <dgm:pt modelId="{AA3F2335-239B-492E-BDA3-FEAAE60E06CB}" type="pres">
      <dgm:prSet presAssocID="{51C5E95D-9F46-4E4A-BFB7-161EAA586809}" presName="centerShape" presStyleLbl="node0" presStyleIdx="0" presStyleCnt="1"/>
      <dgm:spPr/>
      <dgm:t>
        <a:bodyPr/>
        <a:lstStyle/>
        <a:p>
          <a:endParaRPr lang="zh-CN" altLang="en-US"/>
        </a:p>
      </dgm:t>
    </dgm:pt>
    <dgm:pt modelId="{6663228E-8BFF-46FE-AF9C-D1C6969F022F}" type="pres">
      <dgm:prSet presAssocID="{2725C25A-1F31-4940-9F65-3984556A2BD7}" presName="node" presStyleLbl="node1" presStyleIdx="0" presStyleCnt="5" custScaleX="152952" custScaleY="123856">
        <dgm:presLayoutVars>
          <dgm:bulletEnabled val="1"/>
        </dgm:presLayoutVars>
      </dgm:prSet>
      <dgm:spPr/>
      <dgm:t>
        <a:bodyPr/>
        <a:lstStyle/>
        <a:p>
          <a:endParaRPr lang="zh-CN" altLang="en-US"/>
        </a:p>
      </dgm:t>
    </dgm:pt>
    <dgm:pt modelId="{9A7ABCE0-42E6-4793-BA4A-F9B720C8CF83}" type="pres">
      <dgm:prSet presAssocID="{2725C25A-1F31-4940-9F65-3984556A2BD7}" presName="dummy" presStyleCnt="0"/>
      <dgm:spPr/>
      <dgm:t>
        <a:bodyPr/>
        <a:lstStyle/>
        <a:p>
          <a:endParaRPr lang="zh-CN" altLang="en-US"/>
        </a:p>
      </dgm:t>
    </dgm:pt>
    <dgm:pt modelId="{1C880FEB-DAE2-437B-9EC4-2A133B5A0CF2}" type="pres">
      <dgm:prSet presAssocID="{4365FD12-35D5-40D3-8962-241499C07AA6}" presName="sibTrans" presStyleLbl="sibTrans2D1" presStyleIdx="0" presStyleCnt="5"/>
      <dgm:spPr/>
      <dgm:t>
        <a:bodyPr/>
        <a:lstStyle/>
        <a:p>
          <a:endParaRPr lang="zh-CN" altLang="en-US"/>
        </a:p>
      </dgm:t>
    </dgm:pt>
    <dgm:pt modelId="{EA29D2D7-7705-42DF-B248-203D71A80848}" type="pres">
      <dgm:prSet presAssocID="{AF95A46B-FB96-4D99-8BE1-41B76DA6EBAB}" presName="node" presStyleLbl="node1" presStyleIdx="1" presStyleCnt="5">
        <dgm:presLayoutVars>
          <dgm:bulletEnabled val="1"/>
        </dgm:presLayoutVars>
      </dgm:prSet>
      <dgm:spPr/>
      <dgm:t>
        <a:bodyPr/>
        <a:lstStyle/>
        <a:p>
          <a:endParaRPr lang="zh-CN" altLang="en-US"/>
        </a:p>
      </dgm:t>
    </dgm:pt>
    <dgm:pt modelId="{4E9B2A44-2E0F-4350-B475-B37CF38A2DA6}" type="pres">
      <dgm:prSet presAssocID="{AF95A46B-FB96-4D99-8BE1-41B76DA6EBAB}" presName="dummy" presStyleCnt="0"/>
      <dgm:spPr/>
      <dgm:t>
        <a:bodyPr/>
        <a:lstStyle/>
        <a:p>
          <a:endParaRPr lang="zh-CN" altLang="en-US"/>
        </a:p>
      </dgm:t>
    </dgm:pt>
    <dgm:pt modelId="{392E5461-1476-463E-A054-B24D12525BEB}" type="pres">
      <dgm:prSet presAssocID="{CBFD2F12-0038-4494-9860-E53B2B887983}" presName="sibTrans" presStyleLbl="sibTrans2D1" presStyleIdx="1" presStyleCnt="5"/>
      <dgm:spPr/>
      <dgm:t>
        <a:bodyPr/>
        <a:lstStyle/>
        <a:p>
          <a:endParaRPr lang="zh-CN" altLang="en-US"/>
        </a:p>
      </dgm:t>
    </dgm:pt>
    <dgm:pt modelId="{BD75A3D4-5B9C-4AEA-BFAE-952F77073F3A}" type="pres">
      <dgm:prSet presAssocID="{992EF5A5-7E51-4B8D-B05A-479799ADC9C3}" presName="node" presStyleLbl="node1" presStyleIdx="2" presStyleCnt="5">
        <dgm:presLayoutVars>
          <dgm:bulletEnabled val="1"/>
        </dgm:presLayoutVars>
      </dgm:prSet>
      <dgm:spPr/>
      <dgm:t>
        <a:bodyPr/>
        <a:lstStyle/>
        <a:p>
          <a:endParaRPr lang="zh-CN" altLang="en-US"/>
        </a:p>
      </dgm:t>
    </dgm:pt>
    <dgm:pt modelId="{D5BE5E55-5A47-48A0-81D9-BED1B6CF293E}" type="pres">
      <dgm:prSet presAssocID="{992EF5A5-7E51-4B8D-B05A-479799ADC9C3}" presName="dummy" presStyleCnt="0"/>
      <dgm:spPr/>
      <dgm:t>
        <a:bodyPr/>
        <a:lstStyle/>
        <a:p>
          <a:endParaRPr lang="zh-CN" altLang="en-US"/>
        </a:p>
      </dgm:t>
    </dgm:pt>
    <dgm:pt modelId="{70BF7CDF-A675-4D5A-B0D7-1A6AE1A638FA}" type="pres">
      <dgm:prSet presAssocID="{DD826D7C-A1D5-41CD-9A17-8CED20B7D759}" presName="sibTrans" presStyleLbl="sibTrans2D1" presStyleIdx="2" presStyleCnt="5"/>
      <dgm:spPr/>
      <dgm:t>
        <a:bodyPr/>
        <a:lstStyle/>
        <a:p>
          <a:endParaRPr lang="zh-CN" altLang="en-US"/>
        </a:p>
      </dgm:t>
    </dgm:pt>
    <dgm:pt modelId="{E34063BC-D24E-4AAA-9EAE-7B06238C8945}" type="pres">
      <dgm:prSet presAssocID="{6D610B81-CE93-41C4-A033-F0622FCF8BBA}" presName="node" presStyleLbl="node1" presStyleIdx="3" presStyleCnt="5">
        <dgm:presLayoutVars>
          <dgm:bulletEnabled val="1"/>
        </dgm:presLayoutVars>
      </dgm:prSet>
      <dgm:spPr/>
      <dgm:t>
        <a:bodyPr/>
        <a:lstStyle/>
        <a:p>
          <a:endParaRPr lang="zh-CN" altLang="en-US"/>
        </a:p>
      </dgm:t>
    </dgm:pt>
    <dgm:pt modelId="{C27455AD-66A6-443B-A9BF-C27AEDC34AE2}" type="pres">
      <dgm:prSet presAssocID="{6D610B81-CE93-41C4-A033-F0622FCF8BBA}" presName="dummy" presStyleCnt="0"/>
      <dgm:spPr/>
      <dgm:t>
        <a:bodyPr/>
        <a:lstStyle/>
        <a:p>
          <a:endParaRPr lang="zh-CN" altLang="en-US"/>
        </a:p>
      </dgm:t>
    </dgm:pt>
    <dgm:pt modelId="{51431EE0-1B67-41A8-9DF4-7E21022A73F7}" type="pres">
      <dgm:prSet presAssocID="{C531A0B9-04EA-4972-A35A-6184AAB074AE}" presName="sibTrans" presStyleLbl="sibTrans2D1" presStyleIdx="3" presStyleCnt="5"/>
      <dgm:spPr/>
      <dgm:t>
        <a:bodyPr/>
        <a:lstStyle/>
        <a:p>
          <a:endParaRPr lang="zh-CN" altLang="en-US"/>
        </a:p>
      </dgm:t>
    </dgm:pt>
    <dgm:pt modelId="{5A04A1BE-6373-4FF2-93B4-1E9195A9072B}" type="pres">
      <dgm:prSet presAssocID="{F2E46794-3478-43A1-B948-C4AC86546DD8}" presName="node" presStyleLbl="node1" presStyleIdx="4" presStyleCnt="5">
        <dgm:presLayoutVars>
          <dgm:bulletEnabled val="1"/>
        </dgm:presLayoutVars>
      </dgm:prSet>
      <dgm:spPr/>
      <dgm:t>
        <a:bodyPr/>
        <a:lstStyle/>
        <a:p>
          <a:endParaRPr lang="zh-CN" altLang="en-US"/>
        </a:p>
      </dgm:t>
    </dgm:pt>
    <dgm:pt modelId="{E232BBCC-3B54-4171-A7CF-4ECF36346ABE}" type="pres">
      <dgm:prSet presAssocID="{F2E46794-3478-43A1-B948-C4AC86546DD8}" presName="dummy" presStyleCnt="0"/>
      <dgm:spPr/>
      <dgm:t>
        <a:bodyPr/>
        <a:lstStyle/>
        <a:p>
          <a:endParaRPr lang="zh-CN" altLang="en-US"/>
        </a:p>
      </dgm:t>
    </dgm:pt>
    <dgm:pt modelId="{53AA96CA-5B53-4F84-B516-FB92F3A1DA14}" type="pres">
      <dgm:prSet presAssocID="{8D40CA19-7C6F-4F45-A768-F12EB3777275}" presName="sibTrans" presStyleLbl="sibTrans2D1" presStyleIdx="4" presStyleCnt="5"/>
      <dgm:spPr/>
      <dgm:t>
        <a:bodyPr/>
        <a:lstStyle/>
        <a:p>
          <a:endParaRPr lang="zh-CN" altLang="en-US"/>
        </a:p>
      </dgm:t>
    </dgm:pt>
  </dgm:ptLst>
  <dgm:cxnLst>
    <dgm:cxn modelId="{C9150D84-B71B-44CE-9272-43450F524AEC}" srcId="{51C5E95D-9F46-4E4A-BFB7-161EAA586809}" destId="{AF95A46B-FB96-4D99-8BE1-41B76DA6EBAB}" srcOrd="1" destOrd="0" parTransId="{014656F8-E1A9-4F8E-83B3-AEB4BA4BD859}" sibTransId="{CBFD2F12-0038-4494-9860-E53B2B887983}"/>
    <dgm:cxn modelId="{3402F1F7-4EC0-4835-9AAE-C21701EDE9D2}" type="presOf" srcId="{992EF5A5-7E51-4B8D-B05A-479799ADC9C3}" destId="{BD75A3D4-5B9C-4AEA-BFAE-952F77073F3A}" srcOrd="0" destOrd="0" presId="urn:microsoft.com/office/officeart/2005/8/layout/radial6"/>
    <dgm:cxn modelId="{31917661-DEFE-4784-80FB-F23FCBF7991F}" type="presOf" srcId="{8D40CA19-7C6F-4F45-A768-F12EB3777275}" destId="{53AA96CA-5B53-4F84-B516-FB92F3A1DA14}" srcOrd="0" destOrd="0" presId="urn:microsoft.com/office/officeart/2005/8/layout/radial6"/>
    <dgm:cxn modelId="{8945CCCA-49FA-47CB-A960-BBC83327000C}" type="presOf" srcId="{51C5E95D-9F46-4E4A-BFB7-161EAA586809}" destId="{AA3F2335-239B-492E-BDA3-FEAAE60E06CB}" srcOrd="0" destOrd="0" presId="urn:microsoft.com/office/officeart/2005/8/layout/radial6"/>
    <dgm:cxn modelId="{AADE8260-D826-4424-92E0-3F376668E707}" type="presOf" srcId="{2725C25A-1F31-4940-9F65-3984556A2BD7}" destId="{6663228E-8BFF-46FE-AF9C-D1C6969F022F}" srcOrd="0" destOrd="0" presId="urn:microsoft.com/office/officeart/2005/8/layout/radial6"/>
    <dgm:cxn modelId="{0DDF24C7-D5E8-4E57-9CA9-3FFF2B2E809F}" srcId="{51C5E95D-9F46-4E4A-BFB7-161EAA586809}" destId="{F2E46794-3478-43A1-B948-C4AC86546DD8}" srcOrd="4" destOrd="0" parTransId="{D2F22D6E-219A-4E00-9ABA-5A1CAD8FD488}" sibTransId="{8D40CA19-7C6F-4F45-A768-F12EB3777275}"/>
    <dgm:cxn modelId="{E1A55AAF-CB02-4DF9-9B33-A67CE9FD2E5E}" srcId="{51C5E95D-9F46-4E4A-BFB7-161EAA586809}" destId="{992EF5A5-7E51-4B8D-B05A-479799ADC9C3}" srcOrd="2" destOrd="0" parTransId="{F6A1638C-B9FB-4522-B103-27B242927708}" sibTransId="{DD826D7C-A1D5-41CD-9A17-8CED20B7D759}"/>
    <dgm:cxn modelId="{D2520733-1570-4591-B0F0-31F99288A8B0}" srcId="{51C5E95D-9F46-4E4A-BFB7-161EAA586809}" destId="{2725C25A-1F31-4940-9F65-3984556A2BD7}" srcOrd="0" destOrd="0" parTransId="{67C6973D-C51C-48B9-9E76-61D15CE15D94}" sibTransId="{4365FD12-35D5-40D3-8962-241499C07AA6}"/>
    <dgm:cxn modelId="{2357E413-496C-4BD8-9D3D-4E0E8B9A2054}" type="presOf" srcId="{CBFD2F12-0038-4494-9860-E53B2B887983}" destId="{392E5461-1476-463E-A054-B24D12525BEB}" srcOrd="0" destOrd="0" presId="urn:microsoft.com/office/officeart/2005/8/layout/radial6"/>
    <dgm:cxn modelId="{E3A883B5-6F71-4DB4-93C2-55A677B32DA3}" type="presOf" srcId="{C531A0B9-04EA-4972-A35A-6184AAB074AE}" destId="{51431EE0-1B67-41A8-9DF4-7E21022A73F7}" srcOrd="0" destOrd="0" presId="urn:microsoft.com/office/officeart/2005/8/layout/radial6"/>
    <dgm:cxn modelId="{C2329883-4AC4-4359-8DDD-1288B8874D50}" type="presOf" srcId="{DD826D7C-A1D5-41CD-9A17-8CED20B7D759}" destId="{70BF7CDF-A675-4D5A-B0D7-1A6AE1A638FA}" srcOrd="0" destOrd="0" presId="urn:microsoft.com/office/officeart/2005/8/layout/radial6"/>
    <dgm:cxn modelId="{3CFDEC32-99F3-4C81-9548-E799CE7EB7C0}" type="presOf" srcId="{6D610B81-CE93-41C4-A033-F0622FCF8BBA}" destId="{E34063BC-D24E-4AAA-9EAE-7B06238C8945}" srcOrd="0" destOrd="0" presId="urn:microsoft.com/office/officeart/2005/8/layout/radial6"/>
    <dgm:cxn modelId="{185F9FA0-AB3B-4908-B825-D169C581A104}" srcId="{51C5E95D-9F46-4E4A-BFB7-161EAA586809}" destId="{6D610B81-CE93-41C4-A033-F0622FCF8BBA}" srcOrd="3" destOrd="0" parTransId="{19F39037-A1FE-4A11-8BFC-5D60DF8D3BC8}" sibTransId="{C531A0B9-04EA-4972-A35A-6184AAB074AE}"/>
    <dgm:cxn modelId="{3598711F-2ECD-413B-8FC9-5530FA890944}" type="presOf" srcId="{4365FD12-35D5-40D3-8962-241499C07AA6}" destId="{1C880FEB-DAE2-437B-9EC4-2A133B5A0CF2}" srcOrd="0" destOrd="0" presId="urn:microsoft.com/office/officeart/2005/8/layout/radial6"/>
    <dgm:cxn modelId="{0BA721FB-AC54-4AF8-8B7A-47B9C1F86E2C}" type="presOf" srcId="{B78A379F-DDBD-4DBE-8EEE-5FEA212C0C10}" destId="{C3F50636-4A00-443C-8746-485710C84D5C}" srcOrd="0" destOrd="0" presId="urn:microsoft.com/office/officeart/2005/8/layout/radial6"/>
    <dgm:cxn modelId="{CD66861F-AB41-44C1-879D-57BBF00A4BB0}" type="presOf" srcId="{AF95A46B-FB96-4D99-8BE1-41B76DA6EBAB}" destId="{EA29D2D7-7705-42DF-B248-203D71A80848}" srcOrd="0" destOrd="0" presId="urn:microsoft.com/office/officeart/2005/8/layout/radial6"/>
    <dgm:cxn modelId="{B8A1F518-2B4C-4FD3-A1CF-06DAADD5C2BE}" srcId="{B78A379F-DDBD-4DBE-8EEE-5FEA212C0C10}" destId="{51C5E95D-9F46-4E4A-BFB7-161EAA586809}" srcOrd="0" destOrd="0" parTransId="{925A83EB-24C0-4177-B9E3-61B22942DC5C}" sibTransId="{17DD0675-7100-4D3E-BDB2-7E98EB6A301F}"/>
    <dgm:cxn modelId="{8A8F4FAC-470B-44FF-8DD6-36100D7156E6}" type="presOf" srcId="{F2E46794-3478-43A1-B948-C4AC86546DD8}" destId="{5A04A1BE-6373-4FF2-93B4-1E9195A9072B}" srcOrd="0" destOrd="0" presId="urn:microsoft.com/office/officeart/2005/8/layout/radial6"/>
    <dgm:cxn modelId="{7B5B8F85-B54B-439D-804B-60FA3CF069AE}" type="presParOf" srcId="{C3F50636-4A00-443C-8746-485710C84D5C}" destId="{AA3F2335-239B-492E-BDA3-FEAAE60E06CB}" srcOrd="0" destOrd="0" presId="urn:microsoft.com/office/officeart/2005/8/layout/radial6"/>
    <dgm:cxn modelId="{00102626-A97C-4159-A912-AAC33625A7C6}" type="presParOf" srcId="{C3F50636-4A00-443C-8746-485710C84D5C}" destId="{6663228E-8BFF-46FE-AF9C-D1C6969F022F}" srcOrd="1" destOrd="0" presId="urn:microsoft.com/office/officeart/2005/8/layout/radial6"/>
    <dgm:cxn modelId="{94CB6A25-B7E3-4E9A-BC07-C9E8AF6FB1AB}" type="presParOf" srcId="{C3F50636-4A00-443C-8746-485710C84D5C}" destId="{9A7ABCE0-42E6-4793-BA4A-F9B720C8CF83}" srcOrd="2" destOrd="0" presId="urn:microsoft.com/office/officeart/2005/8/layout/radial6"/>
    <dgm:cxn modelId="{675E546D-6B9C-4FE0-9BE1-C9EEC2F40641}" type="presParOf" srcId="{C3F50636-4A00-443C-8746-485710C84D5C}" destId="{1C880FEB-DAE2-437B-9EC4-2A133B5A0CF2}" srcOrd="3" destOrd="0" presId="urn:microsoft.com/office/officeart/2005/8/layout/radial6"/>
    <dgm:cxn modelId="{DBF89C5A-2CFE-4BE5-AB17-0655F1797933}" type="presParOf" srcId="{C3F50636-4A00-443C-8746-485710C84D5C}" destId="{EA29D2D7-7705-42DF-B248-203D71A80848}" srcOrd="4" destOrd="0" presId="urn:microsoft.com/office/officeart/2005/8/layout/radial6"/>
    <dgm:cxn modelId="{6ED628E3-28F6-4786-AA61-E34E661C6F64}" type="presParOf" srcId="{C3F50636-4A00-443C-8746-485710C84D5C}" destId="{4E9B2A44-2E0F-4350-B475-B37CF38A2DA6}" srcOrd="5" destOrd="0" presId="urn:microsoft.com/office/officeart/2005/8/layout/radial6"/>
    <dgm:cxn modelId="{AAA09DC1-C0D9-4067-A908-5212411F7E33}" type="presParOf" srcId="{C3F50636-4A00-443C-8746-485710C84D5C}" destId="{392E5461-1476-463E-A054-B24D12525BEB}" srcOrd="6" destOrd="0" presId="urn:microsoft.com/office/officeart/2005/8/layout/radial6"/>
    <dgm:cxn modelId="{038BCD20-89C1-44DB-96FA-2EBB13BB7915}" type="presParOf" srcId="{C3F50636-4A00-443C-8746-485710C84D5C}" destId="{BD75A3D4-5B9C-4AEA-BFAE-952F77073F3A}" srcOrd="7" destOrd="0" presId="urn:microsoft.com/office/officeart/2005/8/layout/radial6"/>
    <dgm:cxn modelId="{04DFA7D4-6131-494B-BEBD-565C6C876C66}" type="presParOf" srcId="{C3F50636-4A00-443C-8746-485710C84D5C}" destId="{D5BE5E55-5A47-48A0-81D9-BED1B6CF293E}" srcOrd="8" destOrd="0" presId="urn:microsoft.com/office/officeart/2005/8/layout/radial6"/>
    <dgm:cxn modelId="{DBBE9CB3-0886-482F-A973-71E4D140DB4D}" type="presParOf" srcId="{C3F50636-4A00-443C-8746-485710C84D5C}" destId="{70BF7CDF-A675-4D5A-B0D7-1A6AE1A638FA}" srcOrd="9" destOrd="0" presId="urn:microsoft.com/office/officeart/2005/8/layout/radial6"/>
    <dgm:cxn modelId="{B37669C4-B21A-401E-9181-395996AD87DE}" type="presParOf" srcId="{C3F50636-4A00-443C-8746-485710C84D5C}" destId="{E34063BC-D24E-4AAA-9EAE-7B06238C8945}" srcOrd="10" destOrd="0" presId="urn:microsoft.com/office/officeart/2005/8/layout/radial6"/>
    <dgm:cxn modelId="{9DEB7E0F-CF5D-4AAC-BCEF-84AC3340C70D}" type="presParOf" srcId="{C3F50636-4A00-443C-8746-485710C84D5C}" destId="{C27455AD-66A6-443B-A9BF-C27AEDC34AE2}" srcOrd="11" destOrd="0" presId="urn:microsoft.com/office/officeart/2005/8/layout/radial6"/>
    <dgm:cxn modelId="{669AE414-67A9-4144-A70D-1C47E5EE21DC}" type="presParOf" srcId="{C3F50636-4A00-443C-8746-485710C84D5C}" destId="{51431EE0-1B67-41A8-9DF4-7E21022A73F7}" srcOrd="12" destOrd="0" presId="urn:microsoft.com/office/officeart/2005/8/layout/radial6"/>
    <dgm:cxn modelId="{E0508543-C03D-459E-8222-5CB3DAEE713D}" type="presParOf" srcId="{C3F50636-4A00-443C-8746-485710C84D5C}" destId="{5A04A1BE-6373-4FF2-93B4-1E9195A9072B}" srcOrd="13" destOrd="0" presId="urn:microsoft.com/office/officeart/2005/8/layout/radial6"/>
    <dgm:cxn modelId="{ADAEB6E5-E0F6-4172-AE4A-136ECEBA3B0B}" type="presParOf" srcId="{C3F50636-4A00-443C-8746-485710C84D5C}" destId="{E232BBCC-3B54-4171-A7CF-4ECF36346ABE}" srcOrd="14" destOrd="0" presId="urn:microsoft.com/office/officeart/2005/8/layout/radial6"/>
    <dgm:cxn modelId="{79A8EA62-15D3-4AC3-A20A-99B9C3237414}" type="presParOf" srcId="{C3F50636-4A00-443C-8746-485710C84D5C}" destId="{53AA96CA-5B53-4F84-B516-FB92F3A1DA14}"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ctr"/>
          <a:r>
            <a:rPr lang="zh-CN" altLang="en-US" sz="1400">
              <a:ln/>
            </a:rPr>
            <a:t>数据收集</a:t>
          </a:r>
        </a:p>
      </dgm:t>
    </dgm:pt>
    <dgm:pt modelId="{83124CDF-1AAD-482F-8FDE-7383D5CD6800}" type="parTrans" cxnId="{C1CC3088-32E7-4DE0-9EB7-CDBDB7B5A2C9}">
      <dgm:prSet/>
      <dgm:spPr/>
      <dgm:t>
        <a:bodyPr/>
        <a:lstStyle/>
        <a:p>
          <a:pPr algn="ctr"/>
          <a:endParaRPr lang="zh-CN" altLang="en-US" sz="14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400">
            <a:ln>
              <a:solidFill>
                <a:sysClr val="windowText" lastClr="000000"/>
              </a:solidFill>
            </a:ln>
          </a:endParaRPr>
        </a:p>
      </dgm:t>
    </dgm:pt>
    <dgm:pt modelId="{8AF33CA1-9976-4881-9F2D-E59BE9EABB7A}">
      <dgm:prSet phldrT="[文本]" custT="1"/>
      <dgm:spPr/>
      <dgm:t>
        <a:bodyPr/>
        <a:lstStyle/>
        <a:p>
          <a:pPr algn="ctr"/>
          <a:r>
            <a:rPr lang="zh-CN" altLang="en-US" sz="1400">
              <a:ln/>
            </a:rPr>
            <a:t>数据分析与决策</a:t>
          </a:r>
        </a:p>
      </dgm:t>
    </dgm:pt>
    <dgm:pt modelId="{B333CE6F-7393-45B5-89D5-36ACA336C732}" type="parTrans" cxnId="{26343660-C120-41EB-97BF-115CE21AC4B3}">
      <dgm:prSet/>
      <dgm:spPr/>
      <dgm:t>
        <a:bodyPr/>
        <a:lstStyle/>
        <a:p>
          <a:pPr algn="ctr"/>
          <a:endParaRPr lang="zh-CN" altLang="en-US" sz="14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400">
            <a:ln>
              <a:solidFill>
                <a:sysClr val="windowText" lastClr="000000"/>
              </a:solidFill>
            </a:ln>
          </a:endParaRPr>
        </a:p>
      </dgm:t>
    </dgm:pt>
    <dgm:pt modelId="{4E018FB0-4B66-4063-92C0-16B762A04046}">
      <dgm:prSet phldrT="[文本]" custT="1"/>
      <dgm:spPr/>
      <dgm:t>
        <a:bodyPr/>
        <a:lstStyle/>
        <a:p>
          <a:pPr algn="ctr"/>
          <a:r>
            <a:rPr lang="zh-CN" altLang="en-US" sz="1400">
              <a:ln/>
              <a:solidFill>
                <a:schemeClr val="accent4">
                  <a:lumMod val="20000"/>
                  <a:lumOff val="80000"/>
                </a:schemeClr>
              </a:solidFill>
            </a:rPr>
            <a:t>订单执行</a:t>
          </a:r>
        </a:p>
      </dgm:t>
    </dgm:pt>
    <dgm:pt modelId="{135D8BC7-61A1-4B4E-AA9D-D23F84E6CF32}" type="parTrans" cxnId="{2D807FD2-BC31-436A-9391-F9210CA907C3}">
      <dgm:prSet/>
      <dgm:spPr/>
      <dgm:t>
        <a:bodyPr/>
        <a:lstStyle/>
        <a:p>
          <a:pPr algn="ctr"/>
          <a:endParaRPr lang="zh-CN" altLang="en-US" sz="14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400">
            <a:ln>
              <a:solidFill>
                <a:sysClr val="windowText" lastClr="000000"/>
              </a:solidFill>
            </a:ln>
          </a:endParaRPr>
        </a:p>
      </dgm:t>
    </dgm:pt>
    <dgm:pt modelId="{EAAA4D29-8A6C-4383-9671-906A24348478}">
      <dgm:prSet custT="1"/>
      <dgm:spPr/>
      <dgm:t>
        <a:bodyPr/>
        <a:lstStyle/>
        <a:p>
          <a:pPr algn="ctr"/>
          <a:r>
            <a:rPr lang="zh-CN" altLang="en-US" sz="1400">
              <a:ln/>
            </a:rPr>
            <a:t>监控与模型优化</a:t>
          </a:r>
        </a:p>
      </dgm:t>
    </dgm:pt>
    <dgm:pt modelId="{C890676E-9D1D-4ACA-B1D6-1294CA5CC80F}" type="parTrans" cxnId="{FA1C13EE-B987-4F0A-B595-C1341B018C63}">
      <dgm:prSet/>
      <dgm:spPr/>
      <dgm:t>
        <a:bodyPr/>
        <a:lstStyle/>
        <a:p>
          <a:pPr algn="ctr"/>
          <a:endParaRPr lang="zh-CN" altLang="en-US" sz="1400">
            <a:ln>
              <a:solidFill>
                <a:sysClr val="windowText" lastClr="000000"/>
              </a:solidFill>
            </a:ln>
          </a:endParaRPr>
        </a:p>
      </dgm:t>
    </dgm:pt>
    <dgm:pt modelId="{2791F702-E922-4E1C-B4B5-A9E76DDDE2EE}" type="sibTrans" cxnId="{FA1C13EE-B987-4F0A-B595-C1341B018C63}">
      <dgm:prSet/>
      <dgm:spPr/>
      <dgm:t>
        <a:bodyPr/>
        <a:lstStyle/>
        <a:p>
          <a:pPr algn="ctr"/>
          <a:endParaRPr lang="zh-CN" altLang="en-US" sz="14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4">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3"/>
      <dgm:spPr/>
      <dgm:t>
        <a:bodyPr/>
        <a:lstStyle/>
        <a:p>
          <a:endParaRPr lang="zh-CN" altLang="en-US"/>
        </a:p>
      </dgm:t>
    </dgm:pt>
    <dgm:pt modelId="{0992BE2A-F581-498A-80DF-A95A8392331A}" type="pres">
      <dgm:prSet presAssocID="{B6401375-8C22-45FF-A9F0-2DC1225DA6AC}" presName="connectorText" presStyleLbl="sibTrans2D1" presStyleIdx="0" presStyleCnt="3"/>
      <dgm:spPr/>
      <dgm:t>
        <a:bodyPr/>
        <a:lstStyle/>
        <a:p>
          <a:endParaRPr lang="zh-CN" altLang="en-US"/>
        </a:p>
      </dgm:t>
    </dgm:pt>
    <dgm:pt modelId="{33DEE26F-90CC-4388-950D-D08A4DAD4C2A}" type="pres">
      <dgm:prSet presAssocID="{8AF33CA1-9976-4881-9F2D-E59BE9EABB7A}" presName="node" presStyleLbl="node1" presStyleIdx="1" presStyleCnt="4">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3"/>
      <dgm:spPr/>
      <dgm:t>
        <a:bodyPr/>
        <a:lstStyle/>
        <a:p>
          <a:endParaRPr lang="zh-CN" altLang="en-US"/>
        </a:p>
      </dgm:t>
    </dgm:pt>
    <dgm:pt modelId="{2FC51832-50A6-4416-B0CF-B19C3685A585}" type="pres">
      <dgm:prSet presAssocID="{0FABE9F4-8175-44C1-A4D2-BC06211E4328}" presName="connectorText" presStyleLbl="sibTrans2D1" presStyleIdx="1" presStyleCnt="3"/>
      <dgm:spPr/>
      <dgm:t>
        <a:bodyPr/>
        <a:lstStyle/>
        <a:p>
          <a:endParaRPr lang="zh-CN" altLang="en-US"/>
        </a:p>
      </dgm:t>
    </dgm:pt>
    <dgm:pt modelId="{1F211106-ED29-467F-94D8-A05553FDA05B}" type="pres">
      <dgm:prSet presAssocID="{4E018FB0-4B66-4063-92C0-16B762A04046}" presName="node" presStyleLbl="node1" presStyleIdx="2" presStyleCnt="4">
        <dgm:presLayoutVars>
          <dgm:bulletEnabled val="1"/>
        </dgm:presLayoutVars>
      </dgm:prSet>
      <dgm:spPr/>
      <dgm:t>
        <a:bodyPr/>
        <a:lstStyle/>
        <a:p>
          <a:endParaRPr lang="zh-CN" altLang="en-US"/>
        </a:p>
      </dgm:t>
    </dgm:pt>
    <dgm:pt modelId="{54C7EA8F-B3AE-4675-BE5C-88CC8C20B6AA}" type="pres">
      <dgm:prSet presAssocID="{82499687-B32C-4CCE-99B0-572088B45465}" presName="sibTrans" presStyleLbl="sibTrans2D1" presStyleIdx="2" presStyleCnt="3"/>
      <dgm:spPr/>
      <dgm:t>
        <a:bodyPr/>
        <a:lstStyle/>
        <a:p>
          <a:endParaRPr lang="zh-CN" altLang="en-US"/>
        </a:p>
      </dgm:t>
    </dgm:pt>
    <dgm:pt modelId="{6FF437B0-FB04-4A2A-B596-39920CBFAFD3}" type="pres">
      <dgm:prSet presAssocID="{82499687-B32C-4CCE-99B0-572088B45465}" presName="connectorText" presStyleLbl="sibTrans2D1" presStyleIdx="2" presStyleCnt="3"/>
      <dgm:spPr/>
      <dgm:t>
        <a:bodyPr/>
        <a:lstStyle/>
        <a:p>
          <a:endParaRPr lang="zh-CN" altLang="en-US"/>
        </a:p>
      </dgm:t>
    </dgm:pt>
    <dgm:pt modelId="{4A0DDA7E-C85D-4FDA-894E-942CAF5A1B03}" type="pres">
      <dgm:prSet presAssocID="{EAAA4D29-8A6C-4383-9671-906A24348478}" presName="node" presStyleLbl="node1" presStyleIdx="3" presStyleCnt="4">
        <dgm:presLayoutVars>
          <dgm:bulletEnabled val="1"/>
        </dgm:presLayoutVars>
      </dgm:prSet>
      <dgm:spPr/>
      <dgm:t>
        <a:bodyPr/>
        <a:lstStyle/>
        <a:p>
          <a:endParaRPr lang="zh-CN" altLang="en-US"/>
        </a:p>
      </dgm:t>
    </dgm:pt>
  </dgm:ptLst>
  <dgm:cxnLst>
    <dgm:cxn modelId="{C1CC3088-32E7-4DE0-9EB7-CDBDB7B5A2C9}" srcId="{A0474716-F2A9-4BA1-9DAE-63B9A90598E8}" destId="{A3DFA444-DCE4-463E-891D-3835479BEABA}" srcOrd="0" destOrd="0" parTransId="{83124CDF-1AAD-482F-8FDE-7383D5CD6800}" sibTransId="{B6401375-8C22-45FF-A9F0-2DC1225DA6AC}"/>
    <dgm:cxn modelId="{60E5765A-7C2A-47A5-9797-F3B2DC9B0571}" type="presOf" srcId="{0FABE9F4-8175-44C1-A4D2-BC06211E4328}" destId="{2FC51832-50A6-4416-B0CF-B19C3685A585}" srcOrd="1"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56267BEC-2438-464D-AD31-1935553CA4ED}" type="presOf" srcId="{B6401375-8C22-45FF-A9F0-2DC1225DA6AC}" destId="{D97CA009-6760-4D51-B2A3-006158A949CD}" srcOrd="0" destOrd="0" presId="urn:microsoft.com/office/officeart/2005/8/layout/process1"/>
    <dgm:cxn modelId="{321AAB0A-0F69-4E59-9730-45E9224EC7B5}" type="presOf" srcId="{4E018FB0-4B66-4063-92C0-16B762A04046}" destId="{1F211106-ED29-467F-94D8-A05553FDA05B}"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D4E5D647-ECD5-4A3E-9CA1-07D7BAA2765A}" type="presOf" srcId="{A3DFA444-DCE4-463E-891D-3835479BEABA}" destId="{D3CF83B2-A04B-4703-92C8-25CB2D4EEDF7}" srcOrd="0" destOrd="0" presId="urn:microsoft.com/office/officeart/2005/8/layout/process1"/>
    <dgm:cxn modelId="{E5CD6076-D7D5-4317-932D-077DDA0CE010}" type="presOf" srcId="{82499687-B32C-4CCE-99B0-572088B45465}" destId="{54C7EA8F-B3AE-4675-BE5C-88CC8C20B6AA}" srcOrd="0" destOrd="0" presId="urn:microsoft.com/office/officeart/2005/8/layout/process1"/>
    <dgm:cxn modelId="{FA1C13EE-B987-4F0A-B595-C1341B018C63}" srcId="{A0474716-F2A9-4BA1-9DAE-63B9A90598E8}" destId="{EAAA4D29-8A6C-4383-9671-906A24348478}" srcOrd="3" destOrd="0" parTransId="{C890676E-9D1D-4ACA-B1D6-1294CA5CC80F}" sibTransId="{2791F702-E922-4E1C-B4B5-A9E76DDDE2EE}"/>
    <dgm:cxn modelId="{0C355400-7A4D-470A-80C6-D9DF31F776A1}" type="presOf" srcId="{8AF33CA1-9976-4881-9F2D-E59BE9EABB7A}" destId="{33DEE26F-90CC-4388-950D-D08A4DAD4C2A}" srcOrd="0" destOrd="0" presId="urn:microsoft.com/office/officeart/2005/8/layout/process1"/>
    <dgm:cxn modelId="{D5BA369F-487E-4225-B894-AC79CA510A64}" type="presOf" srcId="{A0474716-F2A9-4BA1-9DAE-63B9A90598E8}" destId="{A560E6C3-EBEB-4F4F-A7AD-20C5380F0963}" srcOrd="0" destOrd="0" presId="urn:microsoft.com/office/officeart/2005/8/layout/process1"/>
    <dgm:cxn modelId="{F7B93B3C-A662-47DF-8BE1-C6C9164E6BDA}" type="presOf" srcId="{82499687-B32C-4CCE-99B0-572088B45465}" destId="{6FF437B0-FB04-4A2A-B596-39920CBFAFD3}" srcOrd="1" destOrd="0" presId="urn:microsoft.com/office/officeart/2005/8/layout/process1"/>
    <dgm:cxn modelId="{F8CA7040-013E-4DA1-9230-85883478E525}" type="presOf" srcId="{EAAA4D29-8A6C-4383-9671-906A24348478}" destId="{4A0DDA7E-C85D-4FDA-894E-942CAF5A1B03}" srcOrd="0"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 modelId="{83986CB5-E771-4D68-B110-0F61CDB6E701}" type="presParOf" srcId="{A560E6C3-EBEB-4F4F-A7AD-20C5380F0963}" destId="{54C7EA8F-B3AE-4675-BE5C-88CC8C20B6AA}" srcOrd="5" destOrd="0" presId="urn:microsoft.com/office/officeart/2005/8/layout/process1"/>
    <dgm:cxn modelId="{31F86135-3C0E-4FD3-9D7D-95FA71F6A3E6}" type="presParOf" srcId="{54C7EA8F-B3AE-4675-BE5C-88CC8C20B6AA}" destId="{6FF437B0-FB04-4A2A-B596-39920CBFAFD3}" srcOrd="0" destOrd="0" presId="urn:microsoft.com/office/officeart/2005/8/layout/process1"/>
    <dgm:cxn modelId="{503204D7-C1F0-4134-91CF-74BFB26295D9}" type="presParOf" srcId="{A560E6C3-EBEB-4F4F-A7AD-20C5380F0963}" destId="{4A0DDA7E-C85D-4FDA-894E-942CAF5A1B0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ctr"/>
          <a:r>
            <a:rPr lang="zh-CN" altLang="en-US" sz="1400">
              <a:ln/>
            </a:rPr>
            <a:t>数据收集</a:t>
          </a:r>
        </a:p>
      </dgm:t>
    </dgm:pt>
    <dgm:pt modelId="{83124CDF-1AAD-482F-8FDE-7383D5CD6800}" type="parTrans" cxnId="{C1CC3088-32E7-4DE0-9EB7-CDBDB7B5A2C9}">
      <dgm:prSet/>
      <dgm:spPr/>
      <dgm:t>
        <a:bodyPr/>
        <a:lstStyle/>
        <a:p>
          <a:pPr algn="ctr"/>
          <a:endParaRPr lang="zh-CN" altLang="en-US" sz="14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400">
            <a:ln>
              <a:solidFill>
                <a:sysClr val="windowText" lastClr="000000"/>
              </a:solidFill>
            </a:ln>
          </a:endParaRPr>
        </a:p>
      </dgm:t>
    </dgm:pt>
    <dgm:pt modelId="{8AF33CA1-9976-4881-9F2D-E59BE9EABB7A}">
      <dgm:prSet phldrT="[文本]" custT="1"/>
      <dgm:spPr/>
      <dgm:t>
        <a:bodyPr/>
        <a:lstStyle/>
        <a:p>
          <a:pPr algn="ctr"/>
          <a:r>
            <a:rPr lang="zh-CN" altLang="en-US" sz="1400">
              <a:ln/>
            </a:rPr>
            <a:t>数据分析与决策</a:t>
          </a:r>
        </a:p>
      </dgm:t>
    </dgm:pt>
    <dgm:pt modelId="{B333CE6F-7393-45B5-89D5-36ACA336C732}" type="parTrans" cxnId="{26343660-C120-41EB-97BF-115CE21AC4B3}">
      <dgm:prSet/>
      <dgm:spPr/>
      <dgm:t>
        <a:bodyPr/>
        <a:lstStyle/>
        <a:p>
          <a:pPr algn="ctr"/>
          <a:endParaRPr lang="zh-CN" altLang="en-US" sz="14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400">
            <a:ln>
              <a:solidFill>
                <a:sysClr val="windowText" lastClr="000000"/>
              </a:solidFill>
            </a:ln>
          </a:endParaRPr>
        </a:p>
      </dgm:t>
    </dgm:pt>
    <dgm:pt modelId="{4E018FB0-4B66-4063-92C0-16B762A04046}">
      <dgm:prSet phldrT="[文本]" custT="1"/>
      <dgm:spPr/>
      <dgm:t>
        <a:bodyPr/>
        <a:lstStyle/>
        <a:p>
          <a:pPr algn="ctr"/>
          <a:r>
            <a:rPr lang="zh-CN" altLang="en-US" sz="1400">
              <a:ln/>
            </a:rPr>
            <a:t>订单执行</a:t>
          </a:r>
        </a:p>
      </dgm:t>
    </dgm:pt>
    <dgm:pt modelId="{135D8BC7-61A1-4B4E-AA9D-D23F84E6CF32}" type="parTrans" cxnId="{2D807FD2-BC31-436A-9391-F9210CA907C3}">
      <dgm:prSet/>
      <dgm:spPr/>
      <dgm:t>
        <a:bodyPr/>
        <a:lstStyle/>
        <a:p>
          <a:pPr algn="ctr"/>
          <a:endParaRPr lang="zh-CN" altLang="en-US" sz="14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400">
            <a:ln>
              <a:solidFill>
                <a:sysClr val="windowText" lastClr="000000"/>
              </a:solidFill>
            </a:ln>
          </a:endParaRPr>
        </a:p>
      </dgm:t>
    </dgm:pt>
    <dgm:pt modelId="{EAAA4D29-8A6C-4383-9671-906A24348478}">
      <dgm:prSet custT="1"/>
      <dgm:spPr/>
      <dgm:t>
        <a:bodyPr/>
        <a:lstStyle/>
        <a:p>
          <a:pPr algn="ctr"/>
          <a:r>
            <a:rPr lang="zh-CN" altLang="en-US" sz="1400">
              <a:ln/>
              <a:solidFill>
                <a:schemeClr val="accent4">
                  <a:lumMod val="20000"/>
                  <a:lumOff val="80000"/>
                </a:schemeClr>
              </a:solidFill>
            </a:rPr>
            <a:t>监控与模型优化</a:t>
          </a:r>
        </a:p>
      </dgm:t>
    </dgm:pt>
    <dgm:pt modelId="{C890676E-9D1D-4ACA-B1D6-1294CA5CC80F}" type="parTrans" cxnId="{FA1C13EE-B987-4F0A-B595-C1341B018C63}">
      <dgm:prSet/>
      <dgm:spPr/>
      <dgm:t>
        <a:bodyPr/>
        <a:lstStyle/>
        <a:p>
          <a:pPr algn="ctr"/>
          <a:endParaRPr lang="zh-CN" altLang="en-US" sz="1400">
            <a:ln>
              <a:solidFill>
                <a:sysClr val="windowText" lastClr="000000"/>
              </a:solidFill>
            </a:ln>
          </a:endParaRPr>
        </a:p>
      </dgm:t>
    </dgm:pt>
    <dgm:pt modelId="{2791F702-E922-4E1C-B4B5-A9E76DDDE2EE}" type="sibTrans" cxnId="{FA1C13EE-B987-4F0A-B595-C1341B018C63}">
      <dgm:prSet/>
      <dgm:spPr/>
      <dgm:t>
        <a:bodyPr/>
        <a:lstStyle/>
        <a:p>
          <a:pPr algn="ctr"/>
          <a:endParaRPr lang="zh-CN" altLang="en-US" sz="14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4">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3"/>
      <dgm:spPr/>
      <dgm:t>
        <a:bodyPr/>
        <a:lstStyle/>
        <a:p>
          <a:endParaRPr lang="zh-CN" altLang="en-US"/>
        </a:p>
      </dgm:t>
    </dgm:pt>
    <dgm:pt modelId="{0992BE2A-F581-498A-80DF-A95A8392331A}" type="pres">
      <dgm:prSet presAssocID="{B6401375-8C22-45FF-A9F0-2DC1225DA6AC}" presName="connectorText" presStyleLbl="sibTrans2D1" presStyleIdx="0" presStyleCnt="3"/>
      <dgm:spPr/>
      <dgm:t>
        <a:bodyPr/>
        <a:lstStyle/>
        <a:p>
          <a:endParaRPr lang="zh-CN" altLang="en-US"/>
        </a:p>
      </dgm:t>
    </dgm:pt>
    <dgm:pt modelId="{33DEE26F-90CC-4388-950D-D08A4DAD4C2A}" type="pres">
      <dgm:prSet presAssocID="{8AF33CA1-9976-4881-9F2D-E59BE9EABB7A}" presName="node" presStyleLbl="node1" presStyleIdx="1" presStyleCnt="4">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3"/>
      <dgm:spPr/>
      <dgm:t>
        <a:bodyPr/>
        <a:lstStyle/>
        <a:p>
          <a:endParaRPr lang="zh-CN" altLang="en-US"/>
        </a:p>
      </dgm:t>
    </dgm:pt>
    <dgm:pt modelId="{2FC51832-50A6-4416-B0CF-B19C3685A585}" type="pres">
      <dgm:prSet presAssocID="{0FABE9F4-8175-44C1-A4D2-BC06211E4328}" presName="connectorText" presStyleLbl="sibTrans2D1" presStyleIdx="1" presStyleCnt="3"/>
      <dgm:spPr/>
      <dgm:t>
        <a:bodyPr/>
        <a:lstStyle/>
        <a:p>
          <a:endParaRPr lang="zh-CN" altLang="en-US"/>
        </a:p>
      </dgm:t>
    </dgm:pt>
    <dgm:pt modelId="{1F211106-ED29-467F-94D8-A05553FDA05B}" type="pres">
      <dgm:prSet presAssocID="{4E018FB0-4B66-4063-92C0-16B762A04046}" presName="node" presStyleLbl="node1" presStyleIdx="2" presStyleCnt="4">
        <dgm:presLayoutVars>
          <dgm:bulletEnabled val="1"/>
        </dgm:presLayoutVars>
      </dgm:prSet>
      <dgm:spPr/>
      <dgm:t>
        <a:bodyPr/>
        <a:lstStyle/>
        <a:p>
          <a:endParaRPr lang="zh-CN" altLang="en-US"/>
        </a:p>
      </dgm:t>
    </dgm:pt>
    <dgm:pt modelId="{54C7EA8F-B3AE-4675-BE5C-88CC8C20B6AA}" type="pres">
      <dgm:prSet presAssocID="{82499687-B32C-4CCE-99B0-572088B45465}" presName="sibTrans" presStyleLbl="sibTrans2D1" presStyleIdx="2" presStyleCnt="3"/>
      <dgm:spPr/>
      <dgm:t>
        <a:bodyPr/>
        <a:lstStyle/>
        <a:p>
          <a:endParaRPr lang="zh-CN" altLang="en-US"/>
        </a:p>
      </dgm:t>
    </dgm:pt>
    <dgm:pt modelId="{6FF437B0-FB04-4A2A-B596-39920CBFAFD3}" type="pres">
      <dgm:prSet presAssocID="{82499687-B32C-4CCE-99B0-572088B45465}" presName="connectorText" presStyleLbl="sibTrans2D1" presStyleIdx="2" presStyleCnt="3"/>
      <dgm:spPr/>
      <dgm:t>
        <a:bodyPr/>
        <a:lstStyle/>
        <a:p>
          <a:endParaRPr lang="zh-CN" altLang="en-US"/>
        </a:p>
      </dgm:t>
    </dgm:pt>
    <dgm:pt modelId="{4A0DDA7E-C85D-4FDA-894E-942CAF5A1B03}" type="pres">
      <dgm:prSet presAssocID="{EAAA4D29-8A6C-4383-9671-906A24348478}" presName="node" presStyleLbl="node1" presStyleIdx="3" presStyleCnt="4">
        <dgm:presLayoutVars>
          <dgm:bulletEnabled val="1"/>
        </dgm:presLayoutVars>
      </dgm:prSet>
      <dgm:spPr/>
      <dgm:t>
        <a:bodyPr/>
        <a:lstStyle/>
        <a:p>
          <a:endParaRPr lang="zh-CN" altLang="en-US"/>
        </a:p>
      </dgm:t>
    </dgm:pt>
  </dgm:ptLst>
  <dgm:cxnLst>
    <dgm:cxn modelId="{C1CC3088-32E7-4DE0-9EB7-CDBDB7B5A2C9}" srcId="{A0474716-F2A9-4BA1-9DAE-63B9A90598E8}" destId="{A3DFA444-DCE4-463E-891D-3835479BEABA}" srcOrd="0" destOrd="0" parTransId="{83124CDF-1AAD-482F-8FDE-7383D5CD6800}" sibTransId="{B6401375-8C22-45FF-A9F0-2DC1225DA6AC}"/>
    <dgm:cxn modelId="{60E5765A-7C2A-47A5-9797-F3B2DC9B0571}" type="presOf" srcId="{0FABE9F4-8175-44C1-A4D2-BC06211E4328}" destId="{2FC51832-50A6-4416-B0CF-B19C3685A585}" srcOrd="1"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56267BEC-2438-464D-AD31-1935553CA4ED}" type="presOf" srcId="{B6401375-8C22-45FF-A9F0-2DC1225DA6AC}" destId="{D97CA009-6760-4D51-B2A3-006158A949CD}" srcOrd="0" destOrd="0" presId="urn:microsoft.com/office/officeart/2005/8/layout/process1"/>
    <dgm:cxn modelId="{321AAB0A-0F69-4E59-9730-45E9224EC7B5}" type="presOf" srcId="{4E018FB0-4B66-4063-92C0-16B762A04046}" destId="{1F211106-ED29-467F-94D8-A05553FDA05B}"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D4E5D647-ECD5-4A3E-9CA1-07D7BAA2765A}" type="presOf" srcId="{A3DFA444-DCE4-463E-891D-3835479BEABA}" destId="{D3CF83B2-A04B-4703-92C8-25CB2D4EEDF7}" srcOrd="0" destOrd="0" presId="urn:microsoft.com/office/officeart/2005/8/layout/process1"/>
    <dgm:cxn modelId="{E5CD6076-D7D5-4317-932D-077DDA0CE010}" type="presOf" srcId="{82499687-B32C-4CCE-99B0-572088B45465}" destId="{54C7EA8F-B3AE-4675-BE5C-88CC8C20B6AA}" srcOrd="0" destOrd="0" presId="urn:microsoft.com/office/officeart/2005/8/layout/process1"/>
    <dgm:cxn modelId="{FA1C13EE-B987-4F0A-B595-C1341B018C63}" srcId="{A0474716-F2A9-4BA1-9DAE-63B9A90598E8}" destId="{EAAA4D29-8A6C-4383-9671-906A24348478}" srcOrd="3" destOrd="0" parTransId="{C890676E-9D1D-4ACA-B1D6-1294CA5CC80F}" sibTransId="{2791F702-E922-4E1C-B4B5-A9E76DDDE2EE}"/>
    <dgm:cxn modelId="{0C355400-7A4D-470A-80C6-D9DF31F776A1}" type="presOf" srcId="{8AF33CA1-9976-4881-9F2D-E59BE9EABB7A}" destId="{33DEE26F-90CC-4388-950D-D08A4DAD4C2A}" srcOrd="0" destOrd="0" presId="urn:microsoft.com/office/officeart/2005/8/layout/process1"/>
    <dgm:cxn modelId="{D5BA369F-487E-4225-B894-AC79CA510A64}" type="presOf" srcId="{A0474716-F2A9-4BA1-9DAE-63B9A90598E8}" destId="{A560E6C3-EBEB-4F4F-A7AD-20C5380F0963}" srcOrd="0" destOrd="0" presId="urn:microsoft.com/office/officeart/2005/8/layout/process1"/>
    <dgm:cxn modelId="{F7B93B3C-A662-47DF-8BE1-C6C9164E6BDA}" type="presOf" srcId="{82499687-B32C-4CCE-99B0-572088B45465}" destId="{6FF437B0-FB04-4A2A-B596-39920CBFAFD3}" srcOrd="1" destOrd="0" presId="urn:microsoft.com/office/officeart/2005/8/layout/process1"/>
    <dgm:cxn modelId="{F8CA7040-013E-4DA1-9230-85883478E525}" type="presOf" srcId="{EAAA4D29-8A6C-4383-9671-906A24348478}" destId="{4A0DDA7E-C85D-4FDA-894E-942CAF5A1B03}" srcOrd="0"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 modelId="{83986CB5-E771-4D68-B110-0F61CDB6E701}" type="presParOf" srcId="{A560E6C3-EBEB-4F4F-A7AD-20C5380F0963}" destId="{54C7EA8F-B3AE-4675-BE5C-88CC8C20B6AA}" srcOrd="5" destOrd="0" presId="urn:microsoft.com/office/officeart/2005/8/layout/process1"/>
    <dgm:cxn modelId="{31F86135-3C0E-4FD3-9D7D-95FA71F6A3E6}" type="presParOf" srcId="{54C7EA8F-B3AE-4675-BE5C-88CC8C20B6AA}" destId="{6FF437B0-FB04-4A2A-B596-39920CBFAFD3}" srcOrd="0" destOrd="0" presId="urn:microsoft.com/office/officeart/2005/8/layout/process1"/>
    <dgm:cxn modelId="{503204D7-C1F0-4134-91CF-74BFB26295D9}" type="presParOf" srcId="{A560E6C3-EBEB-4F4F-A7AD-20C5380F0963}" destId="{4A0DDA7E-C85D-4FDA-894E-942CAF5A1B0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95E338-B0C2-41A3-87E9-922E5C6897CA}" type="doc">
      <dgm:prSet loTypeId="urn:microsoft.com/office/officeart/2005/8/layout/process1" loCatId="process" qsTypeId="urn:microsoft.com/office/officeart/2005/8/quickstyle/simple5" qsCatId="simple" csTypeId="urn:microsoft.com/office/officeart/2005/8/colors/accent1_2" csCatId="accent1" phldr="1"/>
      <dgm:spPr/>
    </dgm:pt>
    <dgm:pt modelId="{16C586E8-0147-4451-9882-AF017312F451}">
      <dgm:prSet phldrT="[文本]"/>
      <dgm:spPr/>
      <dgm:t>
        <a:bodyPr/>
        <a:lstStyle/>
        <a:p>
          <a:pPr algn="l"/>
          <a:r>
            <a:rPr lang="zh-CN" altLang="en-US"/>
            <a:t>阶段</a:t>
          </a:r>
          <a:r>
            <a:rPr lang="en-US" altLang="zh-CN"/>
            <a:t>1</a:t>
          </a:r>
          <a:r>
            <a:rPr lang="zh-CN" altLang="en-US"/>
            <a:t>：</a:t>
          </a:r>
          <a:endParaRPr lang="en-US" altLang="zh-CN"/>
        </a:p>
        <a:p>
          <a:pPr algn="l"/>
          <a:r>
            <a:rPr lang="en-US" altLang="zh-CN"/>
            <a:t>1</a:t>
          </a:r>
          <a:r>
            <a:rPr lang="zh-CN" altLang="en-US"/>
            <a:t>、采集数据</a:t>
          </a:r>
          <a:endParaRPr lang="en-US" altLang="zh-CN"/>
        </a:p>
        <a:p>
          <a:pPr algn="l"/>
          <a:r>
            <a:rPr lang="en-US" altLang="zh-CN"/>
            <a:t>2</a:t>
          </a:r>
          <a:r>
            <a:rPr lang="zh-CN" altLang="en-US"/>
            <a:t>、数据标注</a:t>
          </a:r>
          <a:endParaRPr lang="en-US" altLang="zh-CN"/>
        </a:p>
        <a:p>
          <a:pPr algn="l"/>
          <a:r>
            <a:rPr lang="en-US" altLang="zh-CN"/>
            <a:t>3</a:t>
          </a:r>
          <a:r>
            <a:rPr lang="zh-CN" altLang="en-US"/>
            <a:t>、构造样本</a:t>
          </a:r>
          <a:endParaRPr lang="en-US" altLang="zh-CN"/>
        </a:p>
        <a:p>
          <a:pPr algn="l"/>
          <a:r>
            <a:rPr lang="en-US" altLang="zh-CN"/>
            <a:t>4</a:t>
          </a:r>
          <a:r>
            <a:rPr lang="zh-CN" altLang="en-US"/>
            <a:t>、模型训练</a:t>
          </a:r>
        </a:p>
      </dgm:t>
    </dgm:pt>
    <dgm:pt modelId="{A4A21D16-0B3C-410B-BED8-14531C95B6AD}" type="parTrans" cxnId="{517BAE50-DABE-47CC-ACF8-D94C5021DE23}">
      <dgm:prSet/>
      <dgm:spPr/>
      <dgm:t>
        <a:bodyPr/>
        <a:lstStyle/>
        <a:p>
          <a:pPr algn="l"/>
          <a:endParaRPr lang="zh-CN" altLang="en-US"/>
        </a:p>
      </dgm:t>
    </dgm:pt>
    <dgm:pt modelId="{0A53BCF8-B71E-4A32-92B5-7F43B8449978}" type="sibTrans" cxnId="{517BAE50-DABE-47CC-ACF8-D94C5021DE23}">
      <dgm:prSet/>
      <dgm:spPr/>
      <dgm:t>
        <a:bodyPr/>
        <a:lstStyle/>
        <a:p>
          <a:pPr algn="l"/>
          <a:endParaRPr lang="zh-CN" altLang="en-US"/>
        </a:p>
      </dgm:t>
    </dgm:pt>
    <dgm:pt modelId="{6D052A33-D79A-4391-B988-EA49B1D01400}">
      <dgm:prSet phldrT="[文本]"/>
      <dgm:spPr/>
      <dgm:t>
        <a:bodyPr/>
        <a:lstStyle/>
        <a:p>
          <a:pPr algn="l"/>
          <a:r>
            <a:rPr lang="zh-CN" altLang="en-US"/>
            <a:t>阶段</a:t>
          </a:r>
          <a:r>
            <a:rPr lang="en-US" altLang="zh-CN"/>
            <a:t>2</a:t>
          </a:r>
          <a:r>
            <a:rPr lang="zh-CN" altLang="en-US"/>
            <a:t>：</a:t>
          </a:r>
          <a:endParaRPr lang="en-US" altLang="zh-CN"/>
        </a:p>
        <a:p>
          <a:pPr algn="l"/>
          <a:r>
            <a:rPr lang="en-US" altLang="zh-CN"/>
            <a:t>1</a:t>
          </a:r>
          <a:r>
            <a:rPr lang="zh-CN" altLang="en-US"/>
            <a:t>、运行交易策略</a:t>
          </a:r>
          <a:endParaRPr lang="en-US" altLang="zh-CN"/>
        </a:p>
        <a:p>
          <a:pPr algn="l"/>
          <a:r>
            <a:rPr lang="en-US" altLang="zh-CN"/>
            <a:t>2</a:t>
          </a:r>
          <a:r>
            <a:rPr lang="zh-CN" altLang="en-US"/>
            <a:t>、评价交易策略</a:t>
          </a:r>
        </a:p>
      </dgm:t>
    </dgm:pt>
    <dgm:pt modelId="{B7113398-A1F9-487D-A2A5-AC8D975B24C9}" type="parTrans" cxnId="{3C008CDB-1D75-4C7D-807F-7779CB3AB850}">
      <dgm:prSet/>
      <dgm:spPr/>
      <dgm:t>
        <a:bodyPr/>
        <a:lstStyle/>
        <a:p>
          <a:pPr algn="l"/>
          <a:endParaRPr lang="zh-CN" altLang="en-US"/>
        </a:p>
      </dgm:t>
    </dgm:pt>
    <dgm:pt modelId="{EBC50E36-1CD5-46D5-9F8D-30034D613674}" type="sibTrans" cxnId="{3C008CDB-1D75-4C7D-807F-7779CB3AB850}">
      <dgm:prSet/>
      <dgm:spPr/>
      <dgm:t>
        <a:bodyPr/>
        <a:lstStyle/>
        <a:p>
          <a:pPr algn="l"/>
          <a:endParaRPr lang="zh-CN" altLang="en-US"/>
        </a:p>
      </dgm:t>
    </dgm:pt>
    <dgm:pt modelId="{66EE4438-AE93-42BC-9B60-1148601D9C47}" type="pres">
      <dgm:prSet presAssocID="{6595E338-B0C2-41A3-87E9-922E5C6897CA}" presName="Name0" presStyleCnt="0">
        <dgm:presLayoutVars>
          <dgm:dir/>
          <dgm:resizeHandles val="exact"/>
        </dgm:presLayoutVars>
      </dgm:prSet>
      <dgm:spPr/>
    </dgm:pt>
    <dgm:pt modelId="{0F6F9CF8-E450-4778-8818-BD4C238060F8}" type="pres">
      <dgm:prSet presAssocID="{16C586E8-0147-4451-9882-AF017312F451}" presName="node" presStyleLbl="node1" presStyleIdx="0" presStyleCnt="2">
        <dgm:presLayoutVars>
          <dgm:bulletEnabled val="1"/>
        </dgm:presLayoutVars>
      </dgm:prSet>
      <dgm:spPr/>
      <dgm:t>
        <a:bodyPr/>
        <a:lstStyle/>
        <a:p>
          <a:endParaRPr lang="zh-CN" altLang="en-US"/>
        </a:p>
      </dgm:t>
    </dgm:pt>
    <dgm:pt modelId="{EA69AE36-3FE3-456E-8C5F-8ADFCBF32641}" type="pres">
      <dgm:prSet presAssocID="{0A53BCF8-B71E-4A32-92B5-7F43B8449978}" presName="sibTrans" presStyleLbl="sibTrans2D1" presStyleIdx="0" presStyleCnt="1"/>
      <dgm:spPr/>
      <dgm:t>
        <a:bodyPr/>
        <a:lstStyle/>
        <a:p>
          <a:endParaRPr lang="zh-CN" altLang="en-US"/>
        </a:p>
      </dgm:t>
    </dgm:pt>
    <dgm:pt modelId="{28F69736-E77E-4520-B8AC-06C7B7A8DD94}" type="pres">
      <dgm:prSet presAssocID="{0A53BCF8-B71E-4A32-92B5-7F43B8449978}" presName="connectorText" presStyleLbl="sibTrans2D1" presStyleIdx="0" presStyleCnt="1"/>
      <dgm:spPr/>
      <dgm:t>
        <a:bodyPr/>
        <a:lstStyle/>
        <a:p>
          <a:endParaRPr lang="zh-CN" altLang="en-US"/>
        </a:p>
      </dgm:t>
    </dgm:pt>
    <dgm:pt modelId="{23400C2E-D7A5-4510-9827-67BEE1BEBBF2}" type="pres">
      <dgm:prSet presAssocID="{6D052A33-D79A-4391-B988-EA49B1D01400}" presName="node" presStyleLbl="node1" presStyleIdx="1" presStyleCnt="2">
        <dgm:presLayoutVars>
          <dgm:bulletEnabled val="1"/>
        </dgm:presLayoutVars>
      </dgm:prSet>
      <dgm:spPr/>
      <dgm:t>
        <a:bodyPr/>
        <a:lstStyle/>
        <a:p>
          <a:endParaRPr lang="zh-CN" altLang="en-US"/>
        </a:p>
      </dgm:t>
    </dgm:pt>
  </dgm:ptLst>
  <dgm:cxnLst>
    <dgm:cxn modelId="{9FF6D200-BCE6-4DB8-9E1A-C3D0DB14C919}" type="presOf" srcId="{0A53BCF8-B71E-4A32-92B5-7F43B8449978}" destId="{28F69736-E77E-4520-B8AC-06C7B7A8DD94}" srcOrd="1" destOrd="0" presId="urn:microsoft.com/office/officeart/2005/8/layout/process1"/>
    <dgm:cxn modelId="{14CA16E1-E105-421A-9B11-1FB65CB7B1D5}" type="presOf" srcId="{16C586E8-0147-4451-9882-AF017312F451}" destId="{0F6F9CF8-E450-4778-8818-BD4C238060F8}" srcOrd="0" destOrd="0" presId="urn:microsoft.com/office/officeart/2005/8/layout/process1"/>
    <dgm:cxn modelId="{F18DF98F-4D80-4707-93C6-B0AEC2820CF1}" type="presOf" srcId="{6595E338-B0C2-41A3-87E9-922E5C6897CA}" destId="{66EE4438-AE93-42BC-9B60-1148601D9C47}" srcOrd="0" destOrd="0" presId="urn:microsoft.com/office/officeart/2005/8/layout/process1"/>
    <dgm:cxn modelId="{517BAE50-DABE-47CC-ACF8-D94C5021DE23}" srcId="{6595E338-B0C2-41A3-87E9-922E5C6897CA}" destId="{16C586E8-0147-4451-9882-AF017312F451}" srcOrd="0" destOrd="0" parTransId="{A4A21D16-0B3C-410B-BED8-14531C95B6AD}" sibTransId="{0A53BCF8-B71E-4A32-92B5-7F43B8449978}"/>
    <dgm:cxn modelId="{ECDD52F5-CF9C-4574-BDC4-EB9BC8333929}" type="presOf" srcId="{6D052A33-D79A-4391-B988-EA49B1D01400}" destId="{23400C2E-D7A5-4510-9827-67BEE1BEBBF2}" srcOrd="0" destOrd="0" presId="urn:microsoft.com/office/officeart/2005/8/layout/process1"/>
    <dgm:cxn modelId="{11B135D6-75ED-4CFE-8207-2920883BA8AD}" type="presOf" srcId="{0A53BCF8-B71E-4A32-92B5-7F43B8449978}" destId="{EA69AE36-3FE3-456E-8C5F-8ADFCBF32641}" srcOrd="0" destOrd="0" presId="urn:microsoft.com/office/officeart/2005/8/layout/process1"/>
    <dgm:cxn modelId="{3C008CDB-1D75-4C7D-807F-7779CB3AB850}" srcId="{6595E338-B0C2-41A3-87E9-922E5C6897CA}" destId="{6D052A33-D79A-4391-B988-EA49B1D01400}" srcOrd="1" destOrd="0" parTransId="{B7113398-A1F9-487D-A2A5-AC8D975B24C9}" sibTransId="{EBC50E36-1CD5-46D5-9F8D-30034D613674}"/>
    <dgm:cxn modelId="{2FF70FC3-7EF2-4B0D-A813-F851BF8EAFA0}" type="presParOf" srcId="{66EE4438-AE93-42BC-9B60-1148601D9C47}" destId="{0F6F9CF8-E450-4778-8818-BD4C238060F8}" srcOrd="0" destOrd="0" presId="urn:microsoft.com/office/officeart/2005/8/layout/process1"/>
    <dgm:cxn modelId="{EAA4F177-DF45-4B79-956C-8DA69E7AB5A9}" type="presParOf" srcId="{66EE4438-AE93-42BC-9B60-1148601D9C47}" destId="{EA69AE36-3FE3-456E-8C5F-8ADFCBF32641}" srcOrd="1" destOrd="0" presId="urn:microsoft.com/office/officeart/2005/8/layout/process1"/>
    <dgm:cxn modelId="{C698E607-BC43-4E8D-A1FF-7BB7B8F345BA}" type="presParOf" srcId="{EA69AE36-3FE3-456E-8C5F-8ADFCBF32641}" destId="{28F69736-E77E-4520-B8AC-06C7B7A8DD94}" srcOrd="0" destOrd="0" presId="urn:microsoft.com/office/officeart/2005/8/layout/process1"/>
    <dgm:cxn modelId="{993380B8-10F3-45AB-AE22-2A91CCD7C109}" type="presParOf" srcId="{66EE4438-AE93-42BC-9B60-1148601D9C47}" destId="{23400C2E-D7A5-4510-9827-67BEE1BEBBF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95E338-B0C2-41A3-87E9-922E5C6897CA}" type="doc">
      <dgm:prSet loTypeId="urn:microsoft.com/office/officeart/2005/8/layout/process1" loCatId="process" qsTypeId="urn:microsoft.com/office/officeart/2005/8/quickstyle/simple5" qsCatId="simple" csTypeId="urn:microsoft.com/office/officeart/2005/8/colors/accent1_2" csCatId="accent1" phldr="1"/>
      <dgm:spPr/>
    </dgm:pt>
    <dgm:pt modelId="{16C586E8-0147-4451-9882-AF017312F451}">
      <dgm:prSet phldrT="[文本]"/>
      <dgm:spPr/>
      <dgm:t>
        <a:bodyPr/>
        <a:lstStyle/>
        <a:p>
          <a:pPr algn="l"/>
          <a:r>
            <a:rPr lang="zh-CN" altLang="en-US">
              <a:solidFill>
                <a:schemeClr val="accent4">
                  <a:lumMod val="20000"/>
                  <a:lumOff val="80000"/>
                </a:schemeClr>
              </a:solidFill>
            </a:rPr>
            <a:t>阶段</a:t>
          </a:r>
          <a:r>
            <a:rPr lang="en-US" altLang="zh-CN">
              <a:solidFill>
                <a:schemeClr val="accent4">
                  <a:lumMod val="20000"/>
                  <a:lumOff val="80000"/>
                </a:schemeClr>
              </a:solidFill>
            </a:rPr>
            <a:t>1</a:t>
          </a:r>
          <a:r>
            <a:rPr lang="zh-CN" altLang="en-US">
              <a:solidFill>
                <a:schemeClr val="accent4">
                  <a:lumMod val="20000"/>
                  <a:lumOff val="80000"/>
                </a:schemeClr>
              </a:solidFill>
            </a:rPr>
            <a:t>：</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1</a:t>
          </a:r>
          <a:r>
            <a:rPr lang="zh-CN" altLang="en-US">
              <a:solidFill>
                <a:schemeClr val="accent4">
                  <a:lumMod val="20000"/>
                  <a:lumOff val="80000"/>
                </a:schemeClr>
              </a:solidFill>
            </a:rPr>
            <a:t>、采集数据</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2</a:t>
          </a:r>
          <a:r>
            <a:rPr lang="zh-CN" altLang="en-US">
              <a:solidFill>
                <a:schemeClr val="accent4">
                  <a:lumMod val="20000"/>
                  <a:lumOff val="80000"/>
                </a:schemeClr>
              </a:solidFill>
            </a:rPr>
            <a:t>、数据标注</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3</a:t>
          </a:r>
          <a:r>
            <a:rPr lang="zh-CN" altLang="en-US">
              <a:solidFill>
                <a:schemeClr val="accent4">
                  <a:lumMod val="20000"/>
                  <a:lumOff val="80000"/>
                </a:schemeClr>
              </a:solidFill>
            </a:rPr>
            <a:t>、构造样本</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4</a:t>
          </a:r>
          <a:r>
            <a:rPr lang="zh-CN" altLang="en-US">
              <a:solidFill>
                <a:schemeClr val="accent4">
                  <a:lumMod val="20000"/>
                  <a:lumOff val="80000"/>
                </a:schemeClr>
              </a:solidFill>
            </a:rPr>
            <a:t>、模型训练</a:t>
          </a:r>
        </a:p>
      </dgm:t>
    </dgm:pt>
    <dgm:pt modelId="{A4A21D16-0B3C-410B-BED8-14531C95B6AD}" type="parTrans" cxnId="{517BAE50-DABE-47CC-ACF8-D94C5021DE23}">
      <dgm:prSet/>
      <dgm:spPr/>
      <dgm:t>
        <a:bodyPr/>
        <a:lstStyle/>
        <a:p>
          <a:pPr algn="l"/>
          <a:endParaRPr lang="zh-CN" altLang="en-US"/>
        </a:p>
      </dgm:t>
    </dgm:pt>
    <dgm:pt modelId="{0A53BCF8-B71E-4A32-92B5-7F43B8449978}" type="sibTrans" cxnId="{517BAE50-DABE-47CC-ACF8-D94C5021DE23}">
      <dgm:prSet/>
      <dgm:spPr/>
      <dgm:t>
        <a:bodyPr/>
        <a:lstStyle/>
        <a:p>
          <a:pPr algn="l"/>
          <a:endParaRPr lang="zh-CN" altLang="en-US"/>
        </a:p>
      </dgm:t>
    </dgm:pt>
    <dgm:pt modelId="{6D052A33-D79A-4391-B988-EA49B1D01400}">
      <dgm:prSet phldrT="[文本]"/>
      <dgm:spPr/>
      <dgm:t>
        <a:bodyPr/>
        <a:lstStyle/>
        <a:p>
          <a:pPr algn="l"/>
          <a:r>
            <a:rPr lang="zh-CN" altLang="en-US"/>
            <a:t>阶段</a:t>
          </a:r>
          <a:r>
            <a:rPr lang="en-US" altLang="zh-CN"/>
            <a:t>2</a:t>
          </a:r>
          <a:r>
            <a:rPr lang="zh-CN" altLang="en-US"/>
            <a:t>：</a:t>
          </a:r>
          <a:endParaRPr lang="en-US" altLang="zh-CN"/>
        </a:p>
        <a:p>
          <a:pPr algn="l"/>
          <a:r>
            <a:rPr lang="en-US" altLang="zh-CN"/>
            <a:t>1</a:t>
          </a:r>
          <a:r>
            <a:rPr lang="zh-CN" altLang="en-US"/>
            <a:t>、运行交易策略</a:t>
          </a:r>
          <a:endParaRPr lang="en-US" altLang="zh-CN"/>
        </a:p>
        <a:p>
          <a:pPr algn="l"/>
          <a:r>
            <a:rPr lang="en-US" altLang="zh-CN"/>
            <a:t>2</a:t>
          </a:r>
          <a:r>
            <a:rPr lang="zh-CN" altLang="en-US"/>
            <a:t>、评价交易策略</a:t>
          </a:r>
        </a:p>
      </dgm:t>
    </dgm:pt>
    <dgm:pt modelId="{B7113398-A1F9-487D-A2A5-AC8D975B24C9}" type="parTrans" cxnId="{3C008CDB-1D75-4C7D-807F-7779CB3AB850}">
      <dgm:prSet/>
      <dgm:spPr/>
      <dgm:t>
        <a:bodyPr/>
        <a:lstStyle/>
        <a:p>
          <a:pPr algn="l"/>
          <a:endParaRPr lang="zh-CN" altLang="en-US"/>
        </a:p>
      </dgm:t>
    </dgm:pt>
    <dgm:pt modelId="{EBC50E36-1CD5-46D5-9F8D-30034D613674}" type="sibTrans" cxnId="{3C008CDB-1D75-4C7D-807F-7779CB3AB850}">
      <dgm:prSet/>
      <dgm:spPr/>
      <dgm:t>
        <a:bodyPr/>
        <a:lstStyle/>
        <a:p>
          <a:pPr algn="l"/>
          <a:endParaRPr lang="zh-CN" altLang="en-US"/>
        </a:p>
      </dgm:t>
    </dgm:pt>
    <dgm:pt modelId="{66EE4438-AE93-42BC-9B60-1148601D9C47}" type="pres">
      <dgm:prSet presAssocID="{6595E338-B0C2-41A3-87E9-922E5C6897CA}" presName="Name0" presStyleCnt="0">
        <dgm:presLayoutVars>
          <dgm:dir/>
          <dgm:resizeHandles val="exact"/>
        </dgm:presLayoutVars>
      </dgm:prSet>
      <dgm:spPr/>
    </dgm:pt>
    <dgm:pt modelId="{0F6F9CF8-E450-4778-8818-BD4C238060F8}" type="pres">
      <dgm:prSet presAssocID="{16C586E8-0147-4451-9882-AF017312F451}" presName="node" presStyleLbl="node1" presStyleIdx="0" presStyleCnt="2">
        <dgm:presLayoutVars>
          <dgm:bulletEnabled val="1"/>
        </dgm:presLayoutVars>
      </dgm:prSet>
      <dgm:spPr/>
      <dgm:t>
        <a:bodyPr/>
        <a:lstStyle/>
        <a:p>
          <a:endParaRPr lang="zh-CN" altLang="en-US"/>
        </a:p>
      </dgm:t>
    </dgm:pt>
    <dgm:pt modelId="{EA69AE36-3FE3-456E-8C5F-8ADFCBF32641}" type="pres">
      <dgm:prSet presAssocID="{0A53BCF8-B71E-4A32-92B5-7F43B8449978}" presName="sibTrans" presStyleLbl="sibTrans2D1" presStyleIdx="0" presStyleCnt="1"/>
      <dgm:spPr/>
      <dgm:t>
        <a:bodyPr/>
        <a:lstStyle/>
        <a:p>
          <a:endParaRPr lang="zh-CN" altLang="en-US"/>
        </a:p>
      </dgm:t>
    </dgm:pt>
    <dgm:pt modelId="{28F69736-E77E-4520-B8AC-06C7B7A8DD94}" type="pres">
      <dgm:prSet presAssocID="{0A53BCF8-B71E-4A32-92B5-7F43B8449978}" presName="connectorText" presStyleLbl="sibTrans2D1" presStyleIdx="0" presStyleCnt="1"/>
      <dgm:spPr/>
      <dgm:t>
        <a:bodyPr/>
        <a:lstStyle/>
        <a:p>
          <a:endParaRPr lang="zh-CN" altLang="en-US"/>
        </a:p>
      </dgm:t>
    </dgm:pt>
    <dgm:pt modelId="{23400C2E-D7A5-4510-9827-67BEE1BEBBF2}" type="pres">
      <dgm:prSet presAssocID="{6D052A33-D79A-4391-B988-EA49B1D01400}" presName="node" presStyleLbl="node1" presStyleIdx="1" presStyleCnt="2">
        <dgm:presLayoutVars>
          <dgm:bulletEnabled val="1"/>
        </dgm:presLayoutVars>
      </dgm:prSet>
      <dgm:spPr/>
      <dgm:t>
        <a:bodyPr/>
        <a:lstStyle/>
        <a:p>
          <a:endParaRPr lang="zh-CN" altLang="en-US"/>
        </a:p>
      </dgm:t>
    </dgm:pt>
  </dgm:ptLst>
  <dgm:cxnLst>
    <dgm:cxn modelId="{9FF6D200-BCE6-4DB8-9E1A-C3D0DB14C919}" type="presOf" srcId="{0A53BCF8-B71E-4A32-92B5-7F43B8449978}" destId="{28F69736-E77E-4520-B8AC-06C7B7A8DD94}" srcOrd="1" destOrd="0" presId="urn:microsoft.com/office/officeart/2005/8/layout/process1"/>
    <dgm:cxn modelId="{14CA16E1-E105-421A-9B11-1FB65CB7B1D5}" type="presOf" srcId="{16C586E8-0147-4451-9882-AF017312F451}" destId="{0F6F9CF8-E450-4778-8818-BD4C238060F8}" srcOrd="0" destOrd="0" presId="urn:microsoft.com/office/officeart/2005/8/layout/process1"/>
    <dgm:cxn modelId="{F18DF98F-4D80-4707-93C6-B0AEC2820CF1}" type="presOf" srcId="{6595E338-B0C2-41A3-87E9-922E5C6897CA}" destId="{66EE4438-AE93-42BC-9B60-1148601D9C47}" srcOrd="0" destOrd="0" presId="urn:microsoft.com/office/officeart/2005/8/layout/process1"/>
    <dgm:cxn modelId="{517BAE50-DABE-47CC-ACF8-D94C5021DE23}" srcId="{6595E338-B0C2-41A3-87E9-922E5C6897CA}" destId="{16C586E8-0147-4451-9882-AF017312F451}" srcOrd="0" destOrd="0" parTransId="{A4A21D16-0B3C-410B-BED8-14531C95B6AD}" sibTransId="{0A53BCF8-B71E-4A32-92B5-7F43B8449978}"/>
    <dgm:cxn modelId="{ECDD52F5-CF9C-4574-BDC4-EB9BC8333929}" type="presOf" srcId="{6D052A33-D79A-4391-B988-EA49B1D01400}" destId="{23400C2E-D7A5-4510-9827-67BEE1BEBBF2}" srcOrd="0" destOrd="0" presId="urn:microsoft.com/office/officeart/2005/8/layout/process1"/>
    <dgm:cxn modelId="{11B135D6-75ED-4CFE-8207-2920883BA8AD}" type="presOf" srcId="{0A53BCF8-B71E-4A32-92B5-7F43B8449978}" destId="{EA69AE36-3FE3-456E-8C5F-8ADFCBF32641}" srcOrd="0" destOrd="0" presId="urn:microsoft.com/office/officeart/2005/8/layout/process1"/>
    <dgm:cxn modelId="{3C008CDB-1D75-4C7D-807F-7779CB3AB850}" srcId="{6595E338-B0C2-41A3-87E9-922E5C6897CA}" destId="{6D052A33-D79A-4391-B988-EA49B1D01400}" srcOrd="1" destOrd="0" parTransId="{B7113398-A1F9-487D-A2A5-AC8D975B24C9}" sibTransId="{EBC50E36-1CD5-46D5-9F8D-30034D613674}"/>
    <dgm:cxn modelId="{2FF70FC3-7EF2-4B0D-A813-F851BF8EAFA0}" type="presParOf" srcId="{66EE4438-AE93-42BC-9B60-1148601D9C47}" destId="{0F6F9CF8-E450-4778-8818-BD4C238060F8}" srcOrd="0" destOrd="0" presId="urn:microsoft.com/office/officeart/2005/8/layout/process1"/>
    <dgm:cxn modelId="{EAA4F177-DF45-4B79-956C-8DA69E7AB5A9}" type="presParOf" srcId="{66EE4438-AE93-42BC-9B60-1148601D9C47}" destId="{EA69AE36-3FE3-456E-8C5F-8ADFCBF32641}" srcOrd="1" destOrd="0" presId="urn:microsoft.com/office/officeart/2005/8/layout/process1"/>
    <dgm:cxn modelId="{C698E607-BC43-4E8D-A1FF-7BB7B8F345BA}" type="presParOf" srcId="{EA69AE36-3FE3-456E-8C5F-8ADFCBF32641}" destId="{28F69736-E77E-4520-B8AC-06C7B7A8DD94}" srcOrd="0" destOrd="0" presId="urn:microsoft.com/office/officeart/2005/8/layout/process1"/>
    <dgm:cxn modelId="{993380B8-10F3-45AB-AE22-2A91CCD7C109}" type="presParOf" srcId="{66EE4438-AE93-42BC-9B60-1148601D9C47}" destId="{23400C2E-D7A5-4510-9827-67BEE1BEBBF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595E338-B0C2-41A3-87E9-922E5C6897CA}" type="doc">
      <dgm:prSet loTypeId="urn:microsoft.com/office/officeart/2005/8/layout/process1" loCatId="process" qsTypeId="urn:microsoft.com/office/officeart/2005/8/quickstyle/simple5" qsCatId="simple" csTypeId="urn:microsoft.com/office/officeart/2005/8/colors/accent1_2" csCatId="accent1" phldr="1"/>
      <dgm:spPr/>
    </dgm:pt>
    <dgm:pt modelId="{16C586E8-0147-4451-9882-AF017312F451}">
      <dgm:prSet phldrT="[文本]"/>
      <dgm:spPr/>
      <dgm:t>
        <a:bodyPr/>
        <a:lstStyle/>
        <a:p>
          <a:pPr algn="l"/>
          <a:r>
            <a:rPr lang="zh-CN" altLang="en-US">
              <a:solidFill>
                <a:schemeClr val="accent4">
                  <a:lumMod val="20000"/>
                  <a:lumOff val="80000"/>
                </a:schemeClr>
              </a:solidFill>
            </a:rPr>
            <a:t>阶段</a:t>
          </a:r>
          <a:r>
            <a:rPr lang="en-US" altLang="zh-CN">
              <a:solidFill>
                <a:schemeClr val="accent4">
                  <a:lumMod val="20000"/>
                  <a:lumOff val="80000"/>
                </a:schemeClr>
              </a:solidFill>
            </a:rPr>
            <a:t>1</a:t>
          </a:r>
          <a:r>
            <a:rPr lang="zh-CN" altLang="en-US">
              <a:solidFill>
                <a:schemeClr val="accent4">
                  <a:lumMod val="20000"/>
                  <a:lumOff val="80000"/>
                </a:schemeClr>
              </a:solidFill>
            </a:rPr>
            <a:t>：</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1</a:t>
          </a:r>
          <a:r>
            <a:rPr lang="zh-CN" altLang="en-US">
              <a:solidFill>
                <a:schemeClr val="accent4">
                  <a:lumMod val="20000"/>
                  <a:lumOff val="80000"/>
                </a:schemeClr>
              </a:solidFill>
            </a:rPr>
            <a:t>、采集数据</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2</a:t>
          </a:r>
          <a:r>
            <a:rPr lang="zh-CN" altLang="en-US">
              <a:solidFill>
                <a:schemeClr val="accent4">
                  <a:lumMod val="20000"/>
                  <a:lumOff val="80000"/>
                </a:schemeClr>
              </a:solidFill>
            </a:rPr>
            <a:t>、数据标注</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3</a:t>
          </a:r>
          <a:r>
            <a:rPr lang="zh-CN" altLang="en-US">
              <a:solidFill>
                <a:schemeClr val="accent4">
                  <a:lumMod val="20000"/>
                  <a:lumOff val="80000"/>
                </a:schemeClr>
              </a:solidFill>
            </a:rPr>
            <a:t>、构造样本</a:t>
          </a:r>
          <a:endParaRPr lang="en-US" altLang="zh-CN">
            <a:solidFill>
              <a:schemeClr val="accent4">
                <a:lumMod val="20000"/>
                <a:lumOff val="80000"/>
              </a:schemeClr>
            </a:solidFill>
          </a:endParaRPr>
        </a:p>
        <a:p>
          <a:pPr algn="l"/>
          <a:r>
            <a:rPr lang="en-US" altLang="zh-CN">
              <a:solidFill>
                <a:schemeClr val="accent4">
                  <a:lumMod val="20000"/>
                  <a:lumOff val="80000"/>
                </a:schemeClr>
              </a:solidFill>
            </a:rPr>
            <a:t>4</a:t>
          </a:r>
          <a:r>
            <a:rPr lang="zh-CN" altLang="en-US">
              <a:solidFill>
                <a:schemeClr val="accent4">
                  <a:lumMod val="20000"/>
                  <a:lumOff val="80000"/>
                </a:schemeClr>
              </a:solidFill>
            </a:rPr>
            <a:t>、模型训练</a:t>
          </a:r>
        </a:p>
      </dgm:t>
    </dgm:pt>
    <dgm:pt modelId="{A4A21D16-0B3C-410B-BED8-14531C95B6AD}" type="parTrans" cxnId="{517BAE50-DABE-47CC-ACF8-D94C5021DE23}">
      <dgm:prSet/>
      <dgm:spPr/>
      <dgm:t>
        <a:bodyPr/>
        <a:lstStyle/>
        <a:p>
          <a:pPr algn="l"/>
          <a:endParaRPr lang="zh-CN" altLang="en-US">
            <a:solidFill>
              <a:schemeClr val="accent4">
                <a:lumMod val="20000"/>
                <a:lumOff val="80000"/>
              </a:schemeClr>
            </a:solidFill>
          </a:endParaRPr>
        </a:p>
      </dgm:t>
    </dgm:pt>
    <dgm:pt modelId="{0A53BCF8-B71E-4A32-92B5-7F43B8449978}" type="sibTrans" cxnId="{517BAE50-DABE-47CC-ACF8-D94C5021DE23}">
      <dgm:prSet/>
      <dgm:spPr/>
      <dgm:t>
        <a:bodyPr/>
        <a:lstStyle/>
        <a:p>
          <a:pPr algn="l"/>
          <a:endParaRPr lang="zh-CN" altLang="en-US">
            <a:solidFill>
              <a:schemeClr val="accent4">
                <a:lumMod val="20000"/>
                <a:lumOff val="80000"/>
              </a:schemeClr>
            </a:solidFill>
          </a:endParaRPr>
        </a:p>
      </dgm:t>
    </dgm:pt>
    <dgm:pt modelId="{6D052A33-D79A-4391-B988-EA49B1D01400}">
      <dgm:prSet phldrT="[文本]"/>
      <dgm:spPr/>
      <dgm:t>
        <a:bodyPr/>
        <a:lstStyle/>
        <a:p>
          <a:pPr algn="l"/>
          <a:r>
            <a:rPr lang="zh-CN" altLang="en-US" dirty="0">
              <a:solidFill>
                <a:schemeClr val="accent4">
                  <a:lumMod val="20000"/>
                  <a:lumOff val="80000"/>
                </a:schemeClr>
              </a:solidFill>
            </a:rPr>
            <a:t>阶段</a:t>
          </a:r>
          <a:r>
            <a:rPr lang="en-US" altLang="zh-CN" dirty="0">
              <a:solidFill>
                <a:schemeClr val="accent4">
                  <a:lumMod val="20000"/>
                  <a:lumOff val="80000"/>
                </a:schemeClr>
              </a:solidFill>
            </a:rPr>
            <a:t>2</a:t>
          </a:r>
          <a:r>
            <a:rPr lang="zh-CN" altLang="en-US" dirty="0">
              <a:solidFill>
                <a:schemeClr val="accent4">
                  <a:lumMod val="20000"/>
                  <a:lumOff val="80000"/>
                </a:schemeClr>
              </a:solidFill>
            </a:rPr>
            <a:t>：</a:t>
          </a:r>
          <a:endParaRPr lang="en-US" altLang="zh-CN" dirty="0">
            <a:solidFill>
              <a:schemeClr val="accent4">
                <a:lumMod val="20000"/>
                <a:lumOff val="80000"/>
              </a:schemeClr>
            </a:solidFill>
          </a:endParaRPr>
        </a:p>
        <a:p>
          <a:pPr algn="l"/>
          <a:r>
            <a:rPr lang="en-US" altLang="zh-CN" dirty="0">
              <a:solidFill>
                <a:schemeClr val="accent4">
                  <a:lumMod val="20000"/>
                  <a:lumOff val="80000"/>
                </a:schemeClr>
              </a:solidFill>
            </a:rPr>
            <a:t>1</a:t>
          </a:r>
          <a:r>
            <a:rPr lang="zh-CN" altLang="en-US" dirty="0">
              <a:solidFill>
                <a:schemeClr val="accent4">
                  <a:lumMod val="20000"/>
                  <a:lumOff val="80000"/>
                </a:schemeClr>
              </a:solidFill>
            </a:rPr>
            <a:t>、运行交易策略</a:t>
          </a:r>
          <a:endParaRPr lang="en-US" altLang="zh-CN" dirty="0">
            <a:solidFill>
              <a:schemeClr val="accent4">
                <a:lumMod val="20000"/>
                <a:lumOff val="80000"/>
              </a:schemeClr>
            </a:solidFill>
          </a:endParaRPr>
        </a:p>
        <a:p>
          <a:pPr algn="l"/>
          <a:r>
            <a:rPr lang="en-US" altLang="zh-CN" dirty="0">
              <a:solidFill>
                <a:schemeClr val="accent4">
                  <a:lumMod val="20000"/>
                  <a:lumOff val="80000"/>
                </a:schemeClr>
              </a:solidFill>
            </a:rPr>
            <a:t>2</a:t>
          </a:r>
          <a:r>
            <a:rPr lang="zh-CN" altLang="en-US" dirty="0">
              <a:solidFill>
                <a:schemeClr val="accent4">
                  <a:lumMod val="20000"/>
                  <a:lumOff val="80000"/>
                </a:schemeClr>
              </a:solidFill>
            </a:rPr>
            <a:t>、评价交易策略</a:t>
          </a:r>
        </a:p>
      </dgm:t>
    </dgm:pt>
    <dgm:pt modelId="{B7113398-A1F9-487D-A2A5-AC8D975B24C9}" type="parTrans" cxnId="{3C008CDB-1D75-4C7D-807F-7779CB3AB850}">
      <dgm:prSet/>
      <dgm:spPr/>
      <dgm:t>
        <a:bodyPr/>
        <a:lstStyle/>
        <a:p>
          <a:pPr algn="l"/>
          <a:endParaRPr lang="zh-CN" altLang="en-US">
            <a:solidFill>
              <a:schemeClr val="accent4">
                <a:lumMod val="20000"/>
                <a:lumOff val="80000"/>
              </a:schemeClr>
            </a:solidFill>
          </a:endParaRPr>
        </a:p>
      </dgm:t>
    </dgm:pt>
    <dgm:pt modelId="{EBC50E36-1CD5-46D5-9F8D-30034D613674}" type="sibTrans" cxnId="{3C008CDB-1D75-4C7D-807F-7779CB3AB850}">
      <dgm:prSet/>
      <dgm:spPr/>
      <dgm:t>
        <a:bodyPr/>
        <a:lstStyle/>
        <a:p>
          <a:pPr algn="l"/>
          <a:endParaRPr lang="zh-CN" altLang="en-US">
            <a:solidFill>
              <a:schemeClr val="accent4">
                <a:lumMod val="20000"/>
                <a:lumOff val="80000"/>
              </a:schemeClr>
            </a:solidFill>
          </a:endParaRPr>
        </a:p>
      </dgm:t>
    </dgm:pt>
    <dgm:pt modelId="{66EE4438-AE93-42BC-9B60-1148601D9C47}" type="pres">
      <dgm:prSet presAssocID="{6595E338-B0C2-41A3-87E9-922E5C6897CA}" presName="Name0" presStyleCnt="0">
        <dgm:presLayoutVars>
          <dgm:dir/>
          <dgm:resizeHandles val="exact"/>
        </dgm:presLayoutVars>
      </dgm:prSet>
      <dgm:spPr/>
    </dgm:pt>
    <dgm:pt modelId="{0F6F9CF8-E450-4778-8818-BD4C238060F8}" type="pres">
      <dgm:prSet presAssocID="{16C586E8-0147-4451-9882-AF017312F451}" presName="node" presStyleLbl="node1" presStyleIdx="0" presStyleCnt="2">
        <dgm:presLayoutVars>
          <dgm:bulletEnabled val="1"/>
        </dgm:presLayoutVars>
      </dgm:prSet>
      <dgm:spPr/>
      <dgm:t>
        <a:bodyPr/>
        <a:lstStyle/>
        <a:p>
          <a:endParaRPr lang="zh-CN" altLang="en-US"/>
        </a:p>
      </dgm:t>
    </dgm:pt>
    <dgm:pt modelId="{EA69AE36-3FE3-456E-8C5F-8ADFCBF32641}" type="pres">
      <dgm:prSet presAssocID="{0A53BCF8-B71E-4A32-92B5-7F43B8449978}" presName="sibTrans" presStyleLbl="sibTrans2D1" presStyleIdx="0" presStyleCnt="1"/>
      <dgm:spPr/>
      <dgm:t>
        <a:bodyPr/>
        <a:lstStyle/>
        <a:p>
          <a:endParaRPr lang="zh-CN" altLang="en-US"/>
        </a:p>
      </dgm:t>
    </dgm:pt>
    <dgm:pt modelId="{28F69736-E77E-4520-B8AC-06C7B7A8DD94}" type="pres">
      <dgm:prSet presAssocID="{0A53BCF8-B71E-4A32-92B5-7F43B8449978}" presName="connectorText" presStyleLbl="sibTrans2D1" presStyleIdx="0" presStyleCnt="1"/>
      <dgm:spPr/>
      <dgm:t>
        <a:bodyPr/>
        <a:lstStyle/>
        <a:p>
          <a:endParaRPr lang="zh-CN" altLang="en-US"/>
        </a:p>
      </dgm:t>
    </dgm:pt>
    <dgm:pt modelId="{23400C2E-D7A5-4510-9827-67BEE1BEBBF2}" type="pres">
      <dgm:prSet presAssocID="{6D052A33-D79A-4391-B988-EA49B1D01400}" presName="node" presStyleLbl="node1" presStyleIdx="1" presStyleCnt="2">
        <dgm:presLayoutVars>
          <dgm:bulletEnabled val="1"/>
        </dgm:presLayoutVars>
      </dgm:prSet>
      <dgm:spPr/>
      <dgm:t>
        <a:bodyPr/>
        <a:lstStyle/>
        <a:p>
          <a:endParaRPr lang="zh-CN" altLang="en-US"/>
        </a:p>
      </dgm:t>
    </dgm:pt>
  </dgm:ptLst>
  <dgm:cxnLst>
    <dgm:cxn modelId="{9FF6D200-BCE6-4DB8-9E1A-C3D0DB14C919}" type="presOf" srcId="{0A53BCF8-B71E-4A32-92B5-7F43B8449978}" destId="{28F69736-E77E-4520-B8AC-06C7B7A8DD94}" srcOrd="1" destOrd="0" presId="urn:microsoft.com/office/officeart/2005/8/layout/process1"/>
    <dgm:cxn modelId="{14CA16E1-E105-421A-9B11-1FB65CB7B1D5}" type="presOf" srcId="{16C586E8-0147-4451-9882-AF017312F451}" destId="{0F6F9CF8-E450-4778-8818-BD4C238060F8}" srcOrd="0" destOrd="0" presId="urn:microsoft.com/office/officeart/2005/8/layout/process1"/>
    <dgm:cxn modelId="{F18DF98F-4D80-4707-93C6-B0AEC2820CF1}" type="presOf" srcId="{6595E338-B0C2-41A3-87E9-922E5C6897CA}" destId="{66EE4438-AE93-42BC-9B60-1148601D9C47}" srcOrd="0" destOrd="0" presId="urn:microsoft.com/office/officeart/2005/8/layout/process1"/>
    <dgm:cxn modelId="{517BAE50-DABE-47CC-ACF8-D94C5021DE23}" srcId="{6595E338-B0C2-41A3-87E9-922E5C6897CA}" destId="{16C586E8-0147-4451-9882-AF017312F451}" srcOrd="0" destOrd="0" parTransId="{A4A21D16-0B3C-410B-BED8-14531C95B6AD}" sibTransId="{0A53BCF8-B71E-4A32-92B5-7F43B8449978}"/>
    <dgm:cxn modelId="{ECDD52F5-CF9C-4574-BDC4-EB9BC8333929}" type="presOf" srcId="{6D052A33-D79A-4391-B988-EA49B1D01400}" destId="{23400C2E-D7A5-4510-9827-67BEE1BEBBF2}" srcOrd="0" destOrd="0" presId="urn:microsoft.com/office/officeart/2005/8/layout/process1"/>
    <dgm:cxn modelId="{11B135D6-75ED-4CFE-8207-2920883BA8AD}" type="presOf" srcId="{0A53BCF8-B71E-4A32-92B5-7F43B8449978}" destId="{EA69AE36-3FE3-456E-8C5F-8ADFCBF32641}" srcOrd="0" destOrd="0" presId="urn:microsoft.com/office/officeart/2005/8/layout/process1"/>
    <dgm:cxn modelId="{3C008CDB-1D75-4C7D-807F-7779CB3AB850}" srcId="{6595E338-B0C2-41A3-87E9-922E5C6897CA}" destId="{6D052A33-D79A-4391-B988-EA49B1D01400}" srcOrd="1" destOrd="0" parTransId="{B7113398-A1F9-487D-A2A5-AC8D975B24C9}" sibTransId="{EBC50E36-1CD5-46D5-9F8D-30034D613674}"/>
    <dgm:cxn modelId="{2FF70FC3-7EF2-4B0D-A813-F851BF8EAFA0}" type="presParOf" srcId="{66EE4438-AE93-42BC-9B60-1148601D9C47}" destId="{0F6F9CF8-E450-4778-8818-BD4C238060F8}" srcOrd="0" destOrd="0" presId="urn:microsoft.com/office/officeart/2005/8/layout/process1"/>
    <dgm:cxn modelId="{EAA4F177-DF45-4B79-956C-8DA69E7AB5A9}" type="presParOf" srcId="{66EE4438-AE93-42BC-9B60-1148601D9C47}" destId="{EA69AE36-3FE3-456E-8C5F-8ADFCBF32641}" srcOrd="1" destOrd="0" presId="urn:microsoft.com/office/officeart/2005/8/layout/process1"/>
    <dgm:cxn modelId="{C698E607-BC43-4E8D-A1FF-7BB7B8F345BA}" type="presParOf" srcId="{EA69AE36-3FE3-456E-8C5F-8ADFCBF32641}" destId="{28F69736-E77E-4520-B8AC-06C7B7A8DD94}" srcOrd="0" destOrd="0" presId="urn:microsoft.com/office/officeart/2005/8/layout/process1"/>
    <dgm:cxn modelId="{993380B8-10F3-45AB-AE22-2A91CCD7C109}" type="presParOf" srcId="{66EE4438-AE93-42BC-9B60-1148601D9C47}" destId="{23400C2E-D7A5-4510-9827-67BEE1BEBBF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A379F-DDBD-4DBE-8EEE-5FEA212C0C1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zh-CN" altLang="en-US"/>
        </a:p>
      </dgm:t>
    </dgm:pt>
    <dgm:pt modelId="{51C5E95D-9F46-4E4A-BFB7-161EAA586809}">
      <dgm:prSet phldrT="[文本]"/>
      <dgm:spPr/>
      <dgm:t>
        <a:bodyPr/>
        <a:lstStyle/>
        <a:p>
          <a:r>
            <a:rPr lang="zh-CN" altLang="en-US"/>
            <a:t>智慧金融</a:t>
          </a:r>
        </a:p>
      </dgm:t>
    </dgm:pt>
    <dgm:pt modelId="{925A83EB-24C0-4177-B9E3-61B22942DC5C}" type="parTrans" cxnId="{B8A1F518-2B4C-4FD3-A1CF-06DAADD5C2BE}">
      <dgm:prSet/>
      <dgm:spPr/>
      <dgm:t>
        <a:bodyPr/>
        <a:lstStyle/>
        <a:p>
          <a:endParaRPr lang="zh-CN" altLang="en-US"/>
        </a:p>
      </dgm:t>
    </dgm:pt>
    <dgm:pt modelId="{17DD0675-7100-4D3E-BDB2-7E98EB6A301F}" type="sibTrans" cxnId="{B8A1F518-2B4C-4FD3-A1CF-06DAADD5C2BE}">
      <dgm:prSet/>
      <dgm:spPr/>
      <dgm:t>
        <a:bodyPr/>
        <a:lstStyle/>
        <a:p>
          <a:endParaRPr lang="zh-CN" altLang="en-US"/>
        </a:p>
      </dgm:t>
    </dgm:pt>
    <dgm:pt modelId="{2725C25A-1F31-4940-9F65-3984556A2BD7}">
      <dgm:prSet phldrT="[文本]"/>
      <dgm:spPr/>
      <dgm:t>
        <a:bodyPr/>
        <a:lstStyle/>
        <a:p>
          <a:r>
            <a:rPr lang="zh-CN" altLang="en-US" dirty="0">
              <a:solidFill>
                <a:schemeClr val="accent4">
                  <a:lumMod val="20000"/>
                  <a:lumOff val="80000"/>
                </a:schemeClr>
              </a:solidFill>
            </a:rPr>
            <a:t>信用评价与风险控制</a:t>
          </a:r>
        </a:p>
      </dgm:t>
    </dgm:pt>
    <dgm:pt modelId="{67C6973D-C51C-48B9-9E76-61D15CE15D94}" type="parTrans" cxnId="{D2520733-1570-4591-B0F0-31F99288A8B0}">
      <dgm:prSet/>
      <dgm:spPr/>
      <dgm:t>
        <a:bodyPr/>
        <a:lstStyle/>
        <a:p>
          <a:endParaRPr lang="zh-CN" altLang="en-US"/>
        </a:p>
      </dgm:t>
    </dgm:pt>
    <dgm:pt modelId="{4365FD12-35D5-40D3-8962-241499C07AA6}" type="sibTrans" cxnId="{D2520733-1570-4591-B0F0-31F99288A8B0}">
      <dgm:prSet/>
      <dgm:spPr/>
      <dgm:t>
        <a:bodyPr/>
        <a:lstStyle/>
        <a:p>
          <a:endParaRPr lang="zh-CN" altLang="en-US"/>
        </a:p>
      </dgm:t>
    </dgm:pt>
    <dgm:pt modelId="{AF95A46B-FB96-4D99-8BE1-41B76DA6EBAB}">
      <dgm:prSet phldrT="[文本]"/>
      <dgm:spPr/>
      <dgm:t>
        <a:bodyPr/>
        <a:lstStyle/>
        <a:p>
          <a:r>
            <a:rPr lang="zh-CN" altLang="en-US"/>
            <a:t>智能投研</a:t>
          </a:r>
        </a:p>
      </dgm:t>
    </dgm:pt>
    <dgm:pt modelId="{014656F8-E1A9-4F8E-83B3-AEB4BA4BD859}" type="parTrans" cxnId="{C9150D84-B71B-44CE-9272-43450F524AEC}">
      <dgm:prSet/>
      <dgm:spPr/>
      <dgm:t>
        <a:bodyPr/>
        <a:lstStyle/>
        <a:p>
          <a:endParaRPr lang="zh-CN" altLang="en-US"/>
        </a:p>
      </dgm:t>
    </dgm:pt>
    <dgm:pt modelId="{CBFD2F12-0038-4494-9860-E53B2B887983}" type="sibTrans" cxnId="{C9150D84-B71B-44CE-9272-43450F524AEC}">
      <dgm:prSet/>
      <dgm:spPr/>
      <dgm:t>
        <a:bodyPr/>
        <a:lstStyle/>
        <a:p>
          <a:endParaRPr lang="zh-CN" altLang="en-US"/>
        </a:p>
      </dgm:t>
    </dgm:pt>
    <dgm:pt modelId="{992EF5A5-7E51-4B8D-B05A-479799ADC9C3}">
      <dgm:prSet phldrT="[文本]"/>
      <dgm:spPr/>
      <dgm:t>
        <a:bodyPr/>
        <a:lstStyle/>
        <a:p>
          <a:r>
            <a:rPr lang="zh-CN" altLang="en-US"/>
            <a:t>智能投顾</a:t>
          </a:r>
        </a:p>
      </dgm:t>
    </dgm:pt>
    <dgm:pt modelId="{F6A1638C-B9FB-4522-B103-27B242927708}" type="parTrans" cxnId="{E1A55AAF-CB02-4DF9-9B33-A67CE9FD2E5E}">
      <dgm:prSet/>
      <dgm:spPr/>
      <dgm:t>
        <a:bodyPr/>
        <a:lstStyle/>
        <a:p>
          <a:endParaRPr lang="zh-CN" altLang="en-US"/>
        </a:p>
      </dgm:t>
    </dgm:pt>
    <dgm:pt modelId="{DD826D7C-A1D5-41CD-9A17-8CED20B7D759}" type="sibTrans" cxnId="{E1A55AAF-CB02-4DF9-9B33-A67CE9FD2E5E}">
      <dgm:prSet/>
      <dgm:spPr/>
      <dgm:t>
        <a:bodyPr/>
        <a:lstStyle/>
        <a:p>
          <a:endParaRPr lang="zh-CN" altLang="en-US"/>
        </a:p>
      </dgm:t>
    </dgm:pt>
    <dgm:pt modelId="{F2E46794-3478-43A1-B948-C4AC86546DD8}">
      <dgm:prSet phldrT="[文本]"/>
      <dgm:spPr/>
      <dgm:t>
        <a:bodyPr/>
        <a:lstStyle/>
        <a:p>
          <a:r>
            <a:rPr lang="zh-CN" altLang="en-US"/>
            <a:t>智能客服</a:t>
          </a:r>
        </a:p>
      </dgm:t>
    </dgm:pt>
    <dgm:pt modelId="{D2F22D6E-219A-4E00-9ABA-5A1CAD8FD488}" type="parTrans" cxnId="{0DDF24C7-D5E8-4E57-9CA9-3FFF2B2E809F}">
      <dgm:prSet/>
      <dgm:spPr/>
      <dgm:t>
        <a:bodyPr/>
        <a:lstStyle/>
        <a:p>
          <a:endParaRPr lang="zh-CN" altLang="en-US"/>
        </a:p>
      </dgm:t>
    </dgm:pt>
    <dgm:pt modelId="{8D40CA19-7C6F-4F45-A768-F12EB3777275}" type="sibTrans" cxnId="{0DDF24C7-D5E8-4E57-9CA9-3FFF2B2E809F}">
      <dgm:prSet/>
      <dgm:spPr/>
      <dgm:t>
        <a:bodyPr/>
        <a:lstStyle/>
        <a:p>
          <a:endParaRPr lang="zh-CN" altLang="en-US"/>
        </a:p>
      </dgm:t>
    </dgm:pt>
    <dgm:pt modelId="{6D610B81-CE93-41C4-A033-F0622FCF8BBA}">
      <dgm:prSet/>
      <dgm:spPr/>
      <dgm:t>
        <a:bodyPr/>
        <a:lstStyle/>
        <a:p>
          <a:r>
            <a:rPr lang="zh-CN" altLang="en-US"/>
            <a:t>量化交易</a:t>
          </a:r>
        </a:p>
      </dgm:t>
    </dgm:pt>
    <dgm:pt modelId="{19F39037-A1FE-4A11-8BFC-5D60DF8D3BC8}" type="parTrans" cxnId="{185F9FA0-AB3B-4908-B825-D169C581A104}">
      <dgm:prSet/>
      <dgm:spPr/>
      <dgm:t>
        <a:bodyPr/>
        <a:lstStyle/>
        <a:p>
          <a:endParaRPr lang="zh-CN" altLang="en-US"/>
        </a:p>
      </dgm:t>
    </dgm:pt>
    <dgm:pt modelId="{C531A0B9-04EA-4972-A35A-6184AAB074AE}" type="sibTrans" cxnId="{185F9FA0-AB3B-4908-B825-D169C581A104}">
      <dgm:prSet/>
      <dgm:spPr/>
      <dgm:t>
        <a:bodyPr/>
        <a:lstStyle/>
        <a:p>
          <a:endParaRPr lang="zh-CN" altLang="en-US"/>
        </a:p>
      </dgm:t>
    </dgm:pt>
    <dgm:pt modelId="{C3F50636-4A00-443C-8746-485710C84D5C}" type="pres">
      <dgm:prSet presAssocID="{B78A379F-DDBD-4DBE-8EEE-5FEA212C0C10}" presName="Name0" presStyleCnt="0">
        <dgm:presLayoutVars>
          <dgm:chMax val="1"/>
          <dgm:dir/>
          <dgm:animLvl val="ctr"/>
          <dgm:resizeHandles val="exact"/>
        </dgm:presLayoutVars>
      </dgm:prSet>
      <dgm:spPr/>
      <dgm:t>
        <a:bodyPr/>
        <a:lstStyle/>
        <a:p>
          <a:endParaRPr lang="zh-CN" altLang="en-US"/>
        </a:p>
      </dgm:t>
    </dgm:pt>
    <dgm:pt modelId="{AA3F2335-239B-492E-BDA3-FEAAE60E06CB}" type="pres">
      <dgm:prSet presAssocID="{51C5E95D-9F46-4E4A-BFB7-161EAA586809}" presName="centerShape" presStyleLbl="node0" presStyleIdx="0" presStyleCnt="1"/>
      <dgm:spPr/>
      <dgm:t>
        <a:bodyPr/>
        <a:lstStyle/>
        <a:p>
          <a:endParaRPr lang="zh-CN" altLang="en-US"/>
        </a:p>
      </dgm:t>
    </dgm:pt>
    <dgm:pt modelId="{6663228E-8BFF-46FE-AF9C-D1C6969F022F}" type="pres">
      <dgm:prSet presAssocID="{2725C25A-1F31-4940-9F65-3984556A2BD7}" presName="node" presStyleLbl="node1" presStyleIdx="0" presStyleCnt="5" custScaleX="152952" custScaleY="123856">
        <dgm:presLayoutVars>
          <dgm:bulletEnabled val="1"/>
        </dgm:presLayoutVars>
      </dgm:prSet>
      <dgm:spPr/>
      <dgm:t>
        <a:bodyPr/>
        <a:lstStyle/>
        <a:p>
          <a:endParaRPr lang="zh-CN" altLang="en-US"/>
        </a:p>
      </dgm:t>
    </dgm:pt>
    <dgm:pt modelId="{9A7ABCE0-42E6-4793-BA4A-F9B720C8CF83}" type="pres">
      <dgm:prSet presAssocID="{2725C25A-1F31-4940-9F65-3984556A2BD7}" presName="dummy" presStyleCnt="0"/>
      <dgm:spPr/>
      <dgm:t>
        <a:bodyPr/>
        <a:lstStyle/>
        <a:p>
          <a:endParaRPr lang="zh-CN" altLang="en-US"/>
        </a:p>
      </dgm:t>
    </dgm:pt>
    <dgm:pt modelId="{1C880FEB-DAE2-437B-9EC4-2A133B5A0CF2}" type="pres">
      <dgm:prSet presAssocID="{4365FD12-35D5-40D3-8962-241499C07AA6}" presName="sibTrans" presStyleLbl="sibTrans2D1" presStyleIdx="0" presStyleCnt="5"/>
      <dgm:spPr/>
      <dgm:t>
        <a:bodyPr/>
        <a:lstStyle/>
        <a:p>
          <a:endParaRPr lang="zh-CN" altLang="en-US"/>
        </a:p>
      </dgm:t>
    </dgm:pt>
    <dgm:pt modelId="{EA29D2D7-7705-42DF-B248-203D71A80848}" type="pres">
      <dgm:prSet presAssocID="{AF95A46B-FB96-4D99-8BE1-41B76DA6EBAB}" presName="node" presStyleLbl="node1" presStyleIdx="1" presStyleCnt="5">
        <dgm:presLayoutVars>
          <dgm:bulletEnabled val="1"/>
        </dgm:presLayoutVars>
      </dgm:prSet>
      <dgm:spPr/>
      <dgm:t>
        <a:bodyPr/>
        <a:lstStyle/>
        <a:p>
          <a:endParaRPr lang="zh-CN" altLang="en-US"/>
        </a:p>
      </dgm:t>
    </dgm:pt>
    <dgm:pt modelId="{4E9B2A44-2E0F-4350-B475-B37CF38A2DA6}" type="pres">
      <dgm:prSet presAssocID="{AF95A46B-FB96-4D99-8BE1-41B76DA6EBAB}" presName="dummy" presStyleCnt="0"/>
      <dgm:spPr/>
      <dgm:t>
        <a:bodyPr/>
        <a:lstStyle/>
        <a:p>
          <a:endParaRPr lang="zh-CN" altLang="en-US"/>
        </a:p>
      </dgm:t>
    </dgm:pt>
    <dgm:pt modelId="{392E5461-1476-463E-A054-B24D12525BEB}" type="pres">
      <dgm:prSet presAssocID="{CBFD2F12-0038-4494-9860-E53B2B887983}" presName="sibTrans" presStyleLbl="sibTrans2D1" presStyleIdx="1" presStyleCnt="5"/>
      <dgm:spPr/>
      <dgm:t>
        <a:bodyPr/>
        <a:lstStyle/>
        <a:p>
          <a:endParaRPr lang="zh-CN" altLang="en-US"/>
        </a:p>
      </dgm:t>
    </dgm:pt>
    <dgm:pt modelId="{BD75A3D4-5B9C-4AEA-BFAE-952F77073F3A}" type="pres">
      <dgm:prSet presAssocID="{992EF5A5-7E51-4B8D-B05A-479799ADC9C3}" presName="node" presStyleLbl="node1" presStyleIdx="2" presStyleCnt="5">
        <dgm:presLayoutVars>
          <dgm:bulletEnabled val="1"/>
        </dgm:presLayoutVars>
      </dgm:prSet>
      <dgm:spPr/>
      <dgm:t>
        <a:bodyPr/>
        <a:lstStyle/>
        <a:p>
          <a:endParaRPr lang="zh-CN" altLang="en-US"/>
        </a:p>
      </dgm:t>
    </dgm:pt>
    <dgm:pt modelId="{D5BE5E55-5A47-48A0-81D9-BED1B6CF293E}" type="pres">
      <dgm:prSet presAssocID="{992EF5A5-7E51-4B8D-B05A-479799ADC9C3}" presName="dummy" presStyleCnt="0"/>
      <dgm:spPr/>
      <dgm:t>
        <a:bodyPr/>
        <a:lstStyle/>
        <a:p>
          <a:endParaRPr lang="zh-CN" altLang="en-US"/>
        </a:p>
      </dgm:t>
    </dgm:pt>
    <dgm:pt modelId="{70BF7CDF-A675-4D5A-B0D7-1A6AE1A638FA}" type="pres">
      <dgm:prSet presAssocID="{DD826D7C-A1D5-41CD-9A17-8CED20B7D759}" presName="sibTrans" presStyleLbl="sibTrans2D1" presStyleIdx="2" presStyleCnt="5"/>
      <dgm:spPr/>
      <dgm:t>
        <a:bodyPr/>
        <a:lstStyle/>
        <a:p>
          <a:endParaRPr lang="zh-CN" altLang="en-US"/>
        </a:p>
      </dgm:t>
    </dgm:pt>
    <dgm:pt modelId="{E34063BC-D24E-4AAA-9EAE-7B06238C8945}" type="pres">
      <dgm:prSet presAssocID="{6D610B81-CE93-41C4-A033-F0622FCF8BBA}" presName="node" presStyleLbl="node1" presStyleIdx="3" presStyleCnt="5">
        <dgm:presLayoutVars>
          <dgm:bulletEnabled val="1"/>
        </dgm:presLayoutVars>
      </dgm:prSet>
      <dgm:spPr/>
      <dgm:t>
        <a:bodyPr/>
        <a:lstStyle/>
        <a:p>
          <a:endParaRPr lang="zh-CN" altLang="en-US"/>
        </a:p>
      </dgm:t>
    </dgm:pt>
    <dgm:pt modelId="{C27455AD-66A6-443B-A9BF-C27AEDC34AE2}" type="pres">
      <dgm:prSet presAssocID="{6D610B81-CE93-41C4-A033-F0622FCF8BBA}" presName="dummy" presStyleCnt="0"/>
      <dgm:spPr/>
      <dgm:t>
        <a:bodyPr/>
        <a:lstStyle/>
        <a:p>
          <a:endParaRPr lang="zh-CN" altLang="en-US"/>
        </a:p>
      </dgm:t>
    </dgm:pt>
    <dgm:pt modelId="{51431EE0-1B67-41A8-9DF4-7E21022A73F7}" type="pres">
      <dgm:prSet presAssocID="{C531A0B9-04EA-4972-A35A-6184AAB074AE}" presName="sibTrans" presStyleLbl="sibTrans2D1" presStyleIdx="3" presStyleCnt="5"/>
      <dgm:spPr/>
      <dgm:t>
        <a:bodyPr/>
        <a:lstStyle/>
        <a:p>
          <a:endParaRPr lang="zh-CN" altLang="en-US"/>
        </a:p>
      </dgm:t>
    </dgm:pt>
    <dgm:pt modelId="{5A04A1BE-6373-4FF2-93B4-1E9195A9072B}" type="pres">
      <dgm:prSet presAssocID="{F2E46794-3478-43A1-B948-C4AC86546DD8}" presName="node" presStyleLbl="node1" presStyleIdx="4" presStyleCnt="5">
        <dgm:presLayoutVars>
          <dgm:bulletEnabled val="1"/>
        </dgm:presLayoutVars>
      </dgm:prSet>
      <dgm:spPr/>
      <dgm:t>
        <a:bodyPr/>
        <a:lstStyle/>
        <a:p>
          <a:endParaRPr lang="zh-CN" altLang="en-US"/>
        </a:p>
      </dgm:t>
    </dgm:pt>
    <dgm:pt modelId="{E232BBCC-3B54-4171-A7CF-4ECF36346ABE}" type="pres">
      <dgm:prSet presAssocID="{F2E46794-3478-43A1-B948-C4AC86546DD8}" presName="dummy" presStyleCnt="0"/>
      <dgm:spPr/>
      <dgm:t>
        <a:bodyPr/>
        <a:lstStyle/>
        <a:p>
          <a:endParaRPr lang="zh-CN" altLang="en-US"/>
        </a:p>
      </dgm:t>
    </dgm:pt>
    <dgm:pt modelId="{53AA96CA-5B53-4F84-B516-FB92F3A1DA14}" type="pres">
      <dgm:prSet presAssocID="{8D40CA19-7C6F-4F45-A768-F12EB3777275}" presName="sibTrans" presStyleLbl="sibTrans2D1" presStyleIdx="4" presStyleCnt="5"/>
      <dgm:spPr/>
      <dgm:t>
        <a:bodyPr/>
        <a:lstStyle/>
        <a:p>
          <a:endParaRPr lang="zh-CN" altLang="en-US"/>
        </a:p>
      </dgm:t>
    </dgm:pt>
  </dgm:ptLst>
  <dgm:cxnLst>
    <dgm:cxn modelId="{C9150D84-B71B-44CE-9272-43450F524AEC}" srcId="{51C5E95D-9F46-4E4A-BFB7-161EAA586809}" destId="{AF95A46B-FB96-4D99-8BE1-41B76DA6EBAB}" srcOrd="1" destOrd="0" parTransId="{014656F8-E1A9-4F8E-83B3-AEB4BA4BD859}" sibTransId="{CBFD2F12-0038-4494-9860-E53B2B887983}"/>
    <dgm:cxn modelId="{3402F1F7-4EC0-4835-9AAE-C21701EDE9D2}" type="presOf" srcId="{992EF5A5-7E51-4B8D-B05A-479799ADC9C3}" destId="{BD75A3D4-5B9C-4AEA-BFAE-952F77073F3A}" srcOrd="0" destOrd="0" presId="urn:microsoft.com/office/officeart/2005/8/layout/radial6"/>
    <dgm:cxn modelId="{31917661-DEFE-4784-80FB-F23FCBF7991F}" type="presOf" srcId="{8D40CA19-7C6F-4F45-A768-F12EB3777275}" destId="{53AA96CA-5B53-4F84-B516-FB92F3A1DA14}" srcOrd="0" destOrd="0" presId="urn:microsoft.com/office/officeart/2005/8/layout/radial6"/>
    <dgm:cxn modelId="{8945CCCA-49FA-47CB-A960-BBC83327000C}" type="presOf" srcId="{51C5E95D-9F46-4E4A-BFB7-161EAA586809}" destId="{AA3F2335-239B-492E-BDA3-FEAAE60E06CB}" srcOrd="0" destOrd="0" presId="urn:microsoft.com/office/officeart/2005/8/layout/radial6"/>
    <dgm:cxn modelId="{AADE8260-D826-4424-92E0-3F376668E707}" type="presOf" srcId="{2725C25A-1F31-4940-9F65-3984556A2BD7}" destId="{6663228E-8BFF-46FE-AF9C-D1C6969F022F}" srcOrd="0" destOrd="0" presId="urn:microsoft.com/office/officeart/2005/8/layout/radial6"/>
    <dgm:cxn modelId="{0DDF24C7-D5E8-4E57-9CA9-3FFF2B2E809F}" srcId="{51C5E95D-9F46-4E4A-BFB7-161EAA586809}" destId="{F2E46794-3478-43A1-B948-C4AC86546DD8}" srcOrd="4" destOrd="0" parTransId="{D2F22D6E-219A-4E00-9ABA-5A1CAD8FD488}" sibTransId="{8D40CA19-7C6F-4F45-A768-F12EB3777275}"/>
    <dgm:cxn modelId="{E1A55AAF-CB02-4DF9-9B33-A67CE9FD2E5E}" srcId="{51C5E95D-9F46-4E4A-BFB7-161EAA586809}" destId="{992EF5A5-7E51-4B8D-B05A-479799ADC9C3}" srcOrd="2" destOrd="0" parTransId="{F6A1638C-B9FB-4522-B103-27B242927708}" sibTransId="{DD826D7C-A1D5-41CD-9A17-8CED20B7D759}"/>
    <dgm:cxn modelId="{D2520733-1570-4591-B0F0-31F99288A8B0}" srcId="{51C5E95D-9F46-4E4A-BFB7-161EAA586809}" destId="{2725C25A-1F31-4940-9F65-3984556A2BD7}" srcOrd="0" destOrd="0" parTransId="{67C6973D-C51C-48B9-9E76-61D15CE15D94}" sibTransId="{4365FD12-35D5-40D3-8962-241499C07AA6}"/>
    <dgm:cxn modelId="{2357E413-496C-4BD8-9D3D-4E0E8B9A2054}" type="presOf" srcId="{CBFD2F12-0038-4494-9860-E53B2B887983}" destId="{392E5461-1476-463E-A054-B24D12525BEB}" srcOrd="0" destOrd="0" presId="urn:microsoft.com/office/officeart/2005/8/layout/radial6"/>
    <dgm:cxn modelId="{E3A883B5-6F71-4DB4-93C2-55A677B32DA3}" type="presOf" srcId="{C531A0B9-04EA-4972-A35A-6184AAB074AE}" destId="{51431EE0-1B67-41A8-9DF4-7E21022A73F7}" srcOrd="0" destOrd="0" presId="urn:microsoft.com/office/officeart/2005/8/layout/radial6"/>
    <dgm:cxn modelId="{C2329883-4AC4-4359-8DDD-1288B8874D50}" type="presOf" srcId="{DD826D7C-A1D5-41CD-9A17-8CED20B7D759}" destId="{70BF7CDF-A675-4D5A-B0D7-1A6AE1A638FA}" srcOrd="0" destOrd="0" presId="urn:microsoft.com/office/officeart/2005/8/layout/radial6"/>
    <dgm:cxn modelId="{3CFDEC32-99F3-4C81-9548-E799CE7EB7C0}" type="presOf" srcId="{6D610B81-CE93-41C4-A033-F0622FCF8BBA}" destId="{E34063BC-D24E-4AAA-9EAE-7B06238C8945}" srcOrd="0" destOrd="0" presId="urn:microsoft.com/office/officeart/2005/8/layout/radial6"/>
    <dgm:cxn modelId="{185F9FA0-AB3B-4908-B825-D169C581A104}" srcId="{51C5E95D-9F46-4E4A-BFB7-161EAA586809}" destId="{6D610B81-CE93-41C4-A033-F0622FCF8BBA}" srcOrd="3" destOrd="0" parTransId="{19F39037-A1FE-4A11-8BFC-5D60DF8D3BC8}" sibTransId="{C531A0B9-04EA-4972-A35A-6184AAB074AE}"/>
    <dgm:cxn modelId="{3598711F-2ECD-413B-8FC9-5530FA890944}" type="presOf" srcId="{4365FD12-35D5-40D3-8962-241499C07AA6}" destId="{1C880FEB-DAE2-437B-9EC4-2A133B5A0CF2}" srcOrd="0" destOrd="0" presId="urn:microsoft.com/office/officeart/2005/8/layout/radial6"/>
    <dgm:cxn modelId="{0BA721FB-AC54-4AF8-8B7A-47B9C1F86E2C}" type="presOf" srcId="{B78A379F-DDBD-4DBE-8EEE-5FEA212C0C10}" destId="{C3F50636-4A00-443C-8746-485710C84D5C}" srcOrd="0" destOrd="0" presId="urn:microsoft.com/office/officeart/2005/8/layout/radial6"/>
    <dgm:cxn modelId="{CD66861F-AB41-44C1-879D-57BBF00A4BB0}" type="presOf" srcId="{AF95A46B-FB96-4D99-8BE1-41B76DA6EBAB}" destId="{EA29D2D7-7705-42DF-B248-203D71A80848}" srcOrd="0" destOrd="0" presId="urn:microsoft.com/office/officeart/2005/8/layout/radial6"/>
    <dgm:cxn modelId="{B8A1F518-2B4C-4FD3-A1CF-06DAADD5C2BE}" srcId="{B78A379F-DDBD-4DBE-8EEE-5FEA212C0C10}" destId="{51C5E95D-9F46-4E4A-BFB7-161EAA586809}" srcOrd="0" destOrd="0" parTransId="{925A83EB-24C0-4177-B9E3-61B22942DC5C}" sibTransId="{17DD0675-7100-4D3E-BDB2-7E98EB6A301F}"/>
    <dgm:cxn modelId="{8A8F4FAC-470B-44FF-8DD6-36100D7156E6}" type="presOf" srcId="{F2E46794-3478-43A1-B948-C4AC86546DD8}" destId="{5A04A1BE-6373-4FF2-93B4-1E9195A9072B}" srcOrd="0" destOrd="0" presId="urn:microsoft.com/office/officeart/2005/8/layout/radial6"/>
    <dgm:cxn modelId="{7B5B8F85-B54B-439D-804B-60FA3CF069AE}" type="presParOf" srcId="{C3F50636-4A00-443C-8746-485710C84D5C}" destId="{AA3F2335-239B-492E-BDA3-FEAAE60E06CB}" srcOrd="0" destOrd="0" presId="urn:microsoft.com/office/officeart/2005/8/layout/radial6"/>
    <dgm:cxn modelId="{00102626-A97C-4159-A912-AAC33625A7C6}" type="presParOf" srcId="{C3F50636-4A00-443C-8746-485710C84D5C}" destId="{6663228E-8BFF-46FE-AF9C-D1C6969F022F}" srcOrd="1" destOrd="0" presId="urn:microsoft.com/office/officeart/2005/8/layout/radial6"/>
    <dgm:cxn modelId="{94CB6A25-B7E3-4E9A-BC07-C9E8AF6FB1AB}" type="presParOf" srcId="{C3F50636-4A00-443C-8746-485710C84D5C}" destId="{9A7ABCE0-42E6-4793-BA4A-F9B720C8CF83}" srcOrd="2" destOrd="0" presId="urn:microsoft.com/office/officeart/2005/8/layout/radial6"/>
    <dgm:cxn modelId="{675E546D-6B9C-4FE0-9BE1-C9EEC2F40641}" type="presParOf" srcId="{C3F50636-4A00-443C-8746-485710C84D5C}" destId="{1C880FEB-DAE2-437B-9EC4-2A133B5A0CF2}" srcOrd="3" destOrd="0" presId="urn:microsoft.com/office/officeart/2005/8/layout/radial6"/>
    <dgm:cxn modelId="{DBF89C5A-2CFE-4BE5-AB17-0655F1797933}" type="presParOf" srcId="{C3F50636-4A00-443C-8746-485710C84D5C}" destId="{EA29D2D7-7705-42DF-B248-203D71A80848}" srcOrd="4" destOrd="0" presId="urn:microsoft.com/office/officeart/2005/8/layout/radial6"/>
    <dgm:cxn modelId="{6ED628E3-28F6-4786-AA61-E34E661C6F64}" type="presParOf" srcId="{C3F50636-4A00-443C-8746-485710C84D5C}" destId="{4E9B2A44-2E0F-4350-B475-B37CF38A2DA6}" srcOrd="5" destOrd="0" presId="urn:microsoft.com/office/officeart/2005/8/layout/radial6"/>
    <dgm:cxn modelId="{AAA09DC1-C0D9-4067-A908-5212411F7E33}" type="presParOf" srcId="{C3F50636-4A00-443C-8746-485710C84D5C}" destId="{392E5461-1476-463E-A054-B24D12525BEB}" srcOrd="6" destOrd="0" presId="urn:microsoft.com/office/officeart/2005/8/layout/radial6"/>
    <dgm:cxn modelId="{038BCD20-89C1-44DB-96FA-2EBB13BB7915}" type="presParOf" srcId="{C3F50636-4A00-443C-8746-485710C84D5C}" destId="{BD75A3D4-5B9C-4AEA-BFAE-952F77073F3A}" srcOrd="7" destOrd="0" presId="urn:microsoft.com/office/officeart/2005/8/layout/radial6"/>
    <dgm:cxn modelId="{04DFA7D4-6131-494B-BEBD-565C6C876C66}" type="presParOf" srcId="{C3F50636-4A00-443C-8746-485710C84D5C}" destId="{D5BE5E55-5A47-48A0-81D9-BED1B6CF293E}" srcOrd="8" destOrd="0" presId="urn:microsoft.com/office/officeart/2005/8/layout/radial6"/>
    <dgm:cxn modelId="{DBBE9CB3-0886-482F-A973-71E4D140DB4D}" type="presParOf" srcId="{C3F50636-4A00-443C-8746-485710C84D5C}" destId="{70BF7CDF-A675-4D5A-B0D7-1A6AE1A638FA}" srcOrd="9" destOrd="0" presId="urn:microsoft.com/office/officeart/2005/8/layout/radial6"/>
    <dgm:cxn modelId="{B37669C4-B21A-401E-9181-395996AD87DE}" type="presParOf" srcId="{C3F50636-4A00-443C-8746-485710C84D5C}" destId="{E34063BC-D24E-4AAA-9EAE-7B06238C8945}" srcOrd="10" destOrd="0" presId="urn:microsoft.com/office/officeart/2005/8/layout/radial6"/>
    <dgm:cxn modelId="{9DEB7E0F-CF5D-4AAC-BCEF-84AC3340C70D}" type="presParOf" srcId="{C3F50636-4A00-443C-8746-485710C84D5C}" destId="{C27455AD-66A6-443B-A9BF-C27AEDC34AE2}" srcOrd="11" destOrd="0" presId="urn:microsoft.com/office/officeart/2005/8/layout/radial6"/>
    <dgm:cxn modelId="{669AE414-67A9-4144-A70D-1C47E5EE21DC}" type="presParOf" srcId="{C3F50636-4A00-443C-8746-485710C84D5C}" destId="{51431EE0-1B67-41A8-9DF4-7E21022A73F7}" srcOrd="12" destOrd="0" presId="urn:microsoft.com/office/officeart/2005/8/layout/radial6"/>
    <dgm:cxn modelId="{E0508543-C03D-459E-8222-5CB3DAEE713D}" type="presParOf" srcId="{C3F50636-4A00-443C-8746-485710C84D5C}" destId="{5A04A1BE-6373-4FF2-93B4-1E9195A9072B}" srcOrd="13" destOrd="0" presId="urn:microsoft.com/office/officeart/2005/8/layout/radial6"/>
    <dgm:cxn modelId="{ADAEB6E5-E0F6-4172-AE4A-136ECEBA3B0B}" type="presParOf" srcId="{C3F50636-4A00-443C-8746-485710C84D5C}" destId="{E232BBCC-3B54-4171-A7CF-4ECF36346ABE}" srcOrd="14" destOrd="0" presId="urn:microsoft.com/office/officeart/2005/8/layout/radial6"/>
    <dgm:cxn modelId="{79A8EA62-15D3-4AC3-A20A-99B9C3237414}" type="presParOf" srcId="{C3F50636-4A00-443C-8746-485710C84D5C}" destId="{53AA96CA-5B53-4F84-B516-FB92F3A1DA14}"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8A379F-DDBD-4DBE-8EEE-5FEA212C0C1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zh-CN" altLang="en-US"/>
        </a:p>
      </dgm:t>
    </dgm:pt>
    <dgm:pt modelId="{51C5E95D-9F46-4E4A-BFB7-161EAA586809}">
      <dgm:prSet phldrT="[文本]"/>
      <dgm:spPr/>
      <dgm:t>
        <a:bodyPr/>
        <a:lstStyle/>
        <a:p>
          <a:r>
            <a:rPr lang="zh-CN" altLang="en-US"/>
            <a:t>智慧金融</a:t>
          </a:r>
        </a:p>
      </dgm:t>
    </dgm:pt>
    <dgm:pt modelId="{925A83EB-24C0-4177-B9E3-61B22942DC5C}" type="parTrans" cxnId="{B8A1F518-2B4C-4FD3-A1CF-06DAADD5C2BE}">
      <dgm:prSet/>
      <dgm:spPr/>
      <dgm:t>
        <a:bodyPr/>
        <a:lstStyle/>
        <a:p>
          <a:endParaRPr lang="zh-CN" altLang="en-US"/>
        </a:p>
      </dgm:t>
    </dgm:pt>
    <dgm:pt modelId="{17DD0675-7100-4D3E-BDB2-7E98EB6A301F}" type="sibTrans" cxnId="{B8A1F518-2B4C-4FD3-A1CF-06DAADD5C2BE}">
      <dgm:prSet/>
      <dgm:spPr/>
      <dgm:t>
        <a:bodyPr/>
        <a:lstStyle/>
        <a:p>
          <a:endParaRPr lang="zh-CN" altLang="en-US"/>
        </a:p>
      </dgm:t>
    </dgm:pt>
    <dgm:pt modelId="{2725C25A-1F31-4940-9F65-3984556A2BD7}">
      <dgm:prSet phldrT="[文本]"/>
      <dgm:spPr/>
      <dgm:t>
        <a:bodyPr/>
        <a:lstStyle/>
        <a:p>
          <a:r>
            <a:rPr lang="zh-CN" altLang="en-US" dirty="0"/>
            <a:t>信用评价与风险控制</a:t>
          </a:r>
        </a:p>
      </dgm:t>
    </dgm:pt>
    <dgm:pt modelId="{67C6973D-C51C-48B9-9E76-61D15CE15D94}" type="parTrans" cxnId="{D2520733-1570-4591-B0F0-31F99288A8B0}">
      <dgm:prSet/>
      <dgm:spPr/>
      <dgm:t>
        <a:bodyPr/>
        <a:lstStyle/>
        <a:p>
          <a:endParaRPr lang="zh-CN" altLang="en-US"/>
        </a:p>
      </dgm:t>
    </dgm:pt>
    <dgm:pt modelId="{4365FD12-35D5-40D3-8962-241499C07AA6}" type="sibTrans" cxnId="{D2520733-1570-4591-B0F0-31F99288A8B0}">
      <dgm:prSet/>
      <dgm:spPr/>
      <dgm:t>
        <a:bodyPr/>
        <a:lstStyle/>
        <a:p>
          <a:endParaRPr lang="zh-CN" altLang="en-US"/>
        </a:p>
      </dgm:t>
    </dgm:pt>
    <dgm:pt modelId="{AF95A46B-FB96-4D99-8BE1-41B76DA6EBAB}">
      <dgm:prSet phldrT="[文本]"/>
      <dgm:spPr/>
      <dgm:t>
        <a:bodyPr/>
        <a:lstStyle/>
        <a:p>
          <a:r>
            <a:rPr lang="zh-CN" altLang="en-US" dirty="0">
              <a:solidFill>
                <a:schemeClr val="accent4">
                  <a:lumMod val="20000"/>
                  <a:lumOff val="80000"/>
                </a:schemeClr>
              </a:solidFill>
            </a:rPr>
            <a:t>智能投研</a:t>
          </a:r>
        </a:p>
      </dgm:t>
    </dgm:pt>
    <dgm:pt modelId="{014656F8-E1A9-4F8E-83B3-AEB4BA4BD859}" type="parTrans" cxnId="{C9150D84-B71B-44CE-9272-43450F524AEC}">
      <dgm:prSet/>
      <dgm:spPr/>
      <dgm:t>
        <a:bodyPr/>
        <a:lstStyle/>
        <a:p>
          <a:endParaRPr lang="zh-CN" altLang="en-US"/>
        </a:p>
      </dgm:t>
    </dgm:pt>
    <dgm:pt modelId="{CBFD2F12-0038-4494-9860-E53B2B887983}" type="sibTrans" cxnId="{C9150D84-B71B-44CE-9272-43450F524AEC}">
      <dgm:prSet/>
      <dgm:spPr/>
      <dgm:t>
        <a:bodyPr/>
        <a:lstStyle/>
        <a:p>
          <a:endParaRPr lang="zh-CN" altLang="en-US"/>
        </a:p>
      </dgm:t>
    </dgm:pt>
    <dgm:pt modelId="{992EF5A5-7E51-4B8D-B05A-479799ADC9C3}">
      <dgm:prSet phldrT="[文本]"/>
      <dgm:spPr/>
      <dgm:t>
        <a:bodyPr/>
        <a:lstStyle/>
        <a:p>
          <a:r>
            <a:rPr lang="zh-CN" altLang="en-US"/>
            <a:t>智能投顾</a:t>
          </a:r>
        </a:p>
      </dgm:t>
    </dgm:pt>
    <dgm:pt modelId="{F6A1638C-B9FB-4522-B103-27B242927708}" type="parTrans" cxnId="{E1A55AAF-CB02-4DF9-9B33-A67CE9FD2E5E}">
      <dgm:prSet/>
      <dgm:spPr/>
      <dgm:t>
        <a:bodyPr/>
        <a:lstStyle/>
        <a:p>
          <a:endParaRPr lang="zh-CN" altLang="en-US"/>
        </a:p>
      </dgm:t>
    </dgm:pt>
    <dgm:pt modelId="{DD826D7C-A1D5-41CD-9A17-8CED20B7D759}" type="sibTrans" cxnId="{E1A55AAF-CB02-4DF9-9B33-A67CE9FD2E5E}">
      <dgm:prSet/>
      <dgm:spPr/>
      <dgm:t>
        <a:bodyPr/>
        <a:lstStyle/>
        <a:p>
          <a:endParaRPr lang="zh-CN" altLang="en-US"/>
        </a:p>
      </dgm:t>
    </dgm:pt>
    <dgm:pt modelId="{F2E46794-3478-43A1-B948-C4AC86546DD8}">
      <dgm:prSet phldrT="[文本]"/>
      <dgm:spPr/>
      <dgm:t>
        <a:bodyPr/>
        <a:lstStyle/>
        <a:p>
          <a:r>
            <a:rPr lang="zh-CN" altLang="en-US"/>
            <a:t>智能客服</a:t>
          </a:r>
        </a:p>
      </dgm:t>
    </dgm:pt>
    <dgm:pt modelId="{D2F22D6E-219A-4E00-9ABA-5A1CAD8FD488}" type="parTrans" cxnId="{0DDF24C7-D5E8-4E57-9CA9-3FFF2B2E809F}">
      <dgm:prSet/>
      <dgm:spPr/>
      <dgm:t>
        <a:bodyPr/>
        <a:lstStyle/>
        <a:p>
          <a:endParaRPr lang="zh-CN" altLang="en-US"/>
        </a:p>
      </dgm:t>
    </dgm:pt>
    <dgm:pt modelId="{8D40CA19-7C6F-4F45-A768-F12EB3777275}" type="sibTrans" cxnId="{0DDF24C7-D5E8-4E57-9CA9-3FFF2B2E809F}">
      <dgm:prSet/>
      <dgm:spPr/>
      <dgm:t>
        <a:bodyPr/>
        <a:lstStyle/>
        <a:p>
          <a:endParaRPr lang="zh-CN" altLang="en-US"/>
        </a:p>
      </dgm:t>
    </dgm:pt>
    <dgm:pt modelId="{6D610B81-CE93-41C4-A033-F0622FCF8BBA}">
      <dgm:prSet/>
      <dgm:spPr/>
      <dgm:t>
        <a:bodyPr/>
        <a:lstStyle/>
        <a:p>
          <a:r>
            <a:rPr lang="zh-CN" altLang="en-US"/>
            <a:t>量化交易</a:t>
          </a:r>
        </a:p>
      </dgm:t>
    </dgm:pt>
    <dgm:pt modelId="{19F39037-A1FE-4A11-8BFC-5D60DF8D3BC8}" type="parTrans" cxnId="{185F9FA0-AB3B-4908-B825-D169C581A104}">
      <dgm:prSet/>
      <dgm:spPr/>
      <dgm:t>
        <a:bodyPr/>
        <a:lstStyle/>
        <a:p>
          <a:endParaRPr lang="zh-CN" altLang="en-US"/>
        </a:p>
      </dgm:t>
    </dgm:pt>
    <dgm:pt modelId="{C531A0B9-04EA-4972-A35A-6184AAB074AE}" type="sibTrans" cxnId="{185F9FA0-AB3B-4908-B825-D169C581A104}">
      <dgm:prSet/>
      <dgm:spPr/>
      <dgm:t>
        <a:bodyPr/>
        <a:lstStyle/>
        <a:p>
          <a:endParaRPr lang="zh-CN" altLang="en-US"/>
        </a:p>
      </dgm:t>
    </dgm:pt>
    <dgm:pt modelId="{C3F50636-4A00-443C-8746-485710C84D5C}" type="pres">
      <dgm:prSet presAssocID="{B78A379F-DDBD-4DBE-8EEE-5FEA212C0C10}" presName="Name0" presStyleCnt="0">
        <dgm:presLayoutVars>
          <dgm:chMax val="1"/>
          <dgm:dir/>
          <dgm:animLvl val="ctr"/>
          <dgm:resizeHandles val="exact"/>
        </dgm:presLayoutVars>
      </dgm:prSet>
      <dgm:spPr/>
      <dgm:t>
        <a:bodyPr/>
        <a:lstStyle/>
        <a:p>
          <a:endParaRPr lang="zh-CN" altLang="en-US"/>
        </a:p>
      </dgm:t>
    </dgm:pt>
    <dgm:pt modelId="{AA3F2335-239B-492E-BDA3-FEAAE60E06CB}" type="pres">
      <dgm:prSet presAssocID="{51C5E95D-9F46-4E4A-BFB7-161EAA586809}" presName="centerShape" presStyleLbl="node0" presStyleIdx="0" presStyleCnt="1"/>
      <dgm:spPr/>
      <dgm:t>
        <a:bodyPr/>
        <a:lstStyle/>
        <a:p>
          <a:endParaRPr lang="zh-CN" altLang="en-US"/>
        </a:p>
      </dgm:t>
    </dgm:pt>
    <dgm:pt modelId="{6663228E-8BFF-46FE-AF9C-D1C6969F022F}" type="pres">
      <dgm:prSet presAssocID="{2725C25A-1F31-4940-9F65-3984556A2BD7}" presName="node" presStyleLbl="node1" presStyleIdx="0" presStyleCnt="5" custScaleX="152952" custScaleY="123856">
        <dgm:presLayoutVars>
          <dgm:bulletEnabled val="1"/>
        </dgm:presLayoutVars>
      </dgm:prSet>
      <dgm:spPr/>
      <dgm:t>
        <a:bodyPr/>
        <a:lstStyle/>
        <a:p>
          <a:endParaRPr lang="zh-CN" altLang="en-US"/>
        </a:p>
      </dgm:t>
    </dgm:pt>
    <dgm:pt modelId="{9A7ABCE0-42E6-4793-BA4A-F9B720C8CF83}" type="pres">
      <dgm:prSet presAssocID="{2725C25A-1F31-4940-9F65-3984556A2BD7}" presName="dummy" presStyleCnt="0"/>
      <dgm:spPr/>
      <dgm:t>
        <a:bodyPr/>
        <a:lstStyle/>
        <a:p>
          <a:endParaRPr lang="zh-CN" altLang="en-US"/>
        </a:p>
      </dgm:t>
    </dgm:pt>
    <dgm:pt modelId="{1C880FEB-DAE2-437B-9EC4-2A133B5A0CF2}" type="pres">
      <dgm:prSet presAssocID="{4365FD12-35D5-40D3-8962-241499C07AA6}" presName="sibTrans" presStyleLbl="sibTrans2D1" presStyleIdx="0" presStyleCnt="5"/>
      <dgm:spPr/>
      <dgm:t>
        <a:bodyPr/>
        <a:lstStyle/>
        <a:p>
          <a:endParaRPr lang="zh-CN" altLang="en-US"/>
        </a:p>
      </dgm:t>
    </dgm:pt>
    <dgm:pt modelId="{EA29D2D7-7705-42DF-B248-203D71A80848}" type="pres">
      <dgm:prSet presAssocID="{AF95A46B-FB96-4D99-8BE1-41B76DA6EBAB}" presName="node" presStyleLbl="node1" presStyleIdx="1" presStyleCnt="5">
        <dgm:presLayoutVars>
          <dgm:bulletEnabled val="1"/>
        </dgm:presLayoutVars>
      </dgm:prSet>
      <dgm:spPr/>
      <dgm:t>
        <a:bodyPr/>
        <a:lstStyle/>
        <a:p>
          <a:endParaRPr lang="zh-CN" altLang="en-US"/>
        </a:p>
      </dgm:t>
    </dgm:pt>
    <dgm:pt modelId="{4E9B2A44-2E0F-4350-B475-B37CF38A2DA6}" type="pres">
      <dgm:prSet presAssocID="{AF95A46B-FB96-4D99-8BE1-41B76DA6EBAB}" presName="dummy" presStyleCnt="0"/>
      <dgm:spPr/>
      <dgm:t>
        <a:bodyPr/>
        <a:lstStyle/>
        <a:p>
          <a:endParaRPr lang="zh-CN" altLang="en-US"/>
        </a:p>
      </dgm:t>
    </dgm:pt>
    <dgm:pt modelId="{392E5461-1476-463E-A054-B24D12525BEB}" type="pres">
      <dgm:prSet presAssocID="{CBFD2F12-0038-4494-9860-E53B2B887983}" presName="sibTrans" presStyleLbl="sibTrans2D1" presStyleIdx="1" presStyleCnt="5"/>
      <dgm:spPr/>
      <dgm:t>
        <a:bodyPr/>
        <a:lstStyle/>
        <a:p>
          <a:endParaRPr lang="zh-CN" altLang="en-US"/>
        </a:p>
      </dgm:t>
    </dgm:pt>
    <dgm:pt modelId="{BD75A3D4-5B9C-4AEA-BFAE-952F77073F3A}" type="pres">
      <dgm:prSet presAssocID="{992EF5A5-7E51-4B8D-B05A-479799ADC9C3}" presName="node" presStyleLbl="node1" presStyleIdx="2" presStyleCnt="5">
        <dgm:presLayoutVars>
          <dgm:bulletEnabled val="1"/>
        </dgm:presLayoutVars>
      </dgm:prSet>
      <dgm:spPr/>
      <dgm:t>
        <a:bodyPr/>
        <a:lstStyle/>
        <a:p>
          <a:endParaRPr lang="zh-CN" altLang="en-US"/>
        </a:p>
      </dgm:t>
    </dgm:pt>
    <dgm:pt modelId="{D5BE5E55-5A47-48A0-81D9-BED1B6CF293E}" type="pres">
      <dgm:prSet presAssocID="{992EF5A5-7E51-4B8D-B05A-479799ADC9C3}" presName="dummy" presStyleCnt="0"/>
      <dgm:spPr/>
      <dgm:t>
        <a:bodyPr/>
        <a:lstStyle/>
        <a:p>
          <a:endParaRPr lang="zh-CN" altLang="en-US"/>
        </a:p>
      </dgm:t>
    </dgm:pt>
    <dgm:pt modelId="{70BF7CDF-A675-4D5A-B0D7-1A6AE1A638FA}" type="pres">
      <dgm:prSet presAssocID="{DD826D7C-A1D5-41CD-9A17-8CED20B7D759}" presName="sibTrans" presStyleLbl="sibTrans2D1" presStyleIdx="2" presStyleCnt="5"/>
      <dgm:spPr/>
      <dgm:t>
        <a:bodyPr/>
        <a:lstStyle/>
        <a:p>
          <a:endParaRPr lang="zh-CN" altLang="en-US"/>
        </a:p>
      </dgm:t>
    </dgm:pt>
    <dgm:pt modelId="{E34063BC-D24E-4AAA-9EAE-7B06238C8945}" type="pres">
      <dgm:prSet presAssocID="{6D610B81-CE93-41C4-A033-F0622FCF8BBA}" presName="node" presStyleLbl="node1" presStyleIdx="3" presStyleCnt="5">
        <dgm:presLayoutVars>
          <dgm:bulletEnabled val="1"/>
        </dgm:presLayoutVars>
      </dgm:prSet>
      <dgm:spPr/>
      <dgm:t>
        <a:bodyPr/>
        <a:lstStyle/>
        <a:p>
          <a:endParaRPr lang="zh-CN" altLang="en-US"/>
        </a:p>
      </dgm:t>
    </dgm:pt>
    <dgm:pt modelId="{C27455AD-66A6-443B-A9BF-C27AEDC34AE2}" type="pres">
      <dgm:prSet presAssocID="{6D610B81-CE93-41C4-A033-F0622FCF8BBA}" presName="dummy" presStyleCnt="0"/>
      <dgm:spPr/>
      <dgm:t>
        <a:bodyPr/>
        <a:lstStyle/>
        <a:p>
          <a:endParaRPr lang="zh-CN" altLang="en-US"/>
        </a:p>
      </dgm:t>
    </dgm:pt>
    <dgm:pt modelId="{51431EE0-1B67-41A8-9DF4-7E21022A73F7}" type="pres">
      <dgm:prSet presAssocID="{C531A0B9-04EA-4972-A35A-6184AAB074AE}" presName="sibTrans" presStyleLbl="sibTrans2D1" presStyleIdx="3" presStyleCnt="5"/>
      <dgm:spPr/>
      <dgm:t>
        <a:bodyPr/>
        <a:lstStyle/>
        <a:p>
          <a:endParaRPr lang="zh-CN" altLang="en-US"/>
        </a:p>
      </dgm:t>
    </dgm:pt>
    <dgm:pt modelId="{5A04A1BE-6373-4FF2-93B4-1E9195A9072B}" type="pres">
      <dgm:prSet presAssocID="{F2E46794-3478-43A1-B948-C4AC86546DD8}" presName="node" presStyleLbl="node1" presStyleIdx="4" presStyleCnt="5">
        <dgm:presLayoutVars>
          <dgm:bulletEnabled val="1"/>
        </dgm:presLayoutVars>
      </dgm:prSet>
      <dgm:spPr/>
      <dgm:t>
        <a:bodyPr/>
        <a:lstStyle/>
        <a:p>
          <a:endParaRPr lang="zh-CN" altLang="en-US"/>
        </a:p>
      </dgm:t>
    </dgm:pt>
    <dgm:pt modelId="{E232BBCC-3B54-4171-A7CF-4ECF36346ABE}" type="pres">
      <dgm:prSet presAssocID="{F2E46794-3478-43A1-B948-C4AC86546DD8}" presName="dummy" presStyleCnt="0"/>
      <dgm:spPr/>
      <dgm:t>
        <a:bodyPr/>
        <a:lstStyle/>
        <a:p>
          <a:endParaRPr lang="zh-CN" altLang="en-US"/>
        </a:p>
      </dgm:t>
    </dgm:pt>
    <dgm:pt modelId="{53AA96CA-5B53-4F84-B516-FB92F3A1DA14}" type="pres">
      <dgm:prSet presAssocID="{8D40CA19-7C6F-4F45-A768-F12EB3777275}" presName="sibTrans" presStyleLbl="sibTrans2D1" presStyleIdx="4" presStyleCnt="5"/>
      <dgm:spPr/>
      <dgm:t>
        <a:bodyPr/>
        <a:lstStyle/>
        <a:p>
          <a:endParaRPr lang="zh-CN" altLang="en-US"/>
        </a:p>
      </dgm:t>
    </dgm:pt>
  </dgm:ptLst>
  <dgm:cxnLst>
    <dgm:cxn modelId="{C9150D84-B71B-44CE-9272-43450F524AEC}" srcId="{51C5E95D-9F46-4E4A-BFB7-161EAA586809}" destId="{AF95A46B-FB96-4D99-8BE1-41B76DA6EBAB}" srcOrd="1" destOrd="0" parTransId="{014656F8-E1A9-4F8E-83B3-AEB4BA4BD859}" sibTransId="{CBFD2F12-0038-4494-9860-E53B2B887983}"/>
    <dgm:cxn modelId="{3402F1F7-4EC0-4835-9AAE-C21701EDE9D2}" type="presOf" srcId="{992EF5A5-7E51-4B8D-B05A-479799ADC9C3}" destId="{BD75A3D4-5B9C-4AEA-BFAE-952F77073F3A}" srcOrd="0" destOrd="0" presId="urn:microsoft.com/office/officeart/2005/8/layout/radial6"/>
    <dgm:cxn modelId="{31917661-DEFE-4784-80FB-F23FCBF7991F}" type="presOf" srcId="{8D40CA19-7C6F-4F45-A768-F12EB3777275}" destId="{53AA96CA-5B53-4F84-B516-FB92F3A1DA14}" srcOrd="0" destOrd="0" presId="urn:microsoft.com/office/officeart/2005/8/layout/radial6"/>
    <dgm:cxn modelId="{8945CCCA-49FA-47CB-A960-BBC83327000C}" type="presOf" srcId="{51C5E95D-9F46-4E4A-BFB7-161EAA586809}" destId="{AA3F2335-239B-492E-BDA3-FEAAE60E06CB}" srcOrd="0" destOrd="0" presId="urn:microsoft.com/office/officeart/2005/8/layout/radial6"/>
    <dgm:cxn modelId="{AADE8260-D826-4424-92E0-3F376668E707}" type="presOf" srcId="{2725C25A-1F31-4940-9F65-3984556A2BD7}" destId="{6663228E-8BFF-46FE-AF9C-D1C6969F022F}" srcOrd="0" destOrd="0" presId="urn:microsoft.com/office/officeart/2005/8/layout/radial6"/>
    <dgm:cxn modelId="{0DDF24C7-D5E8-4E57-9CA9-3FFF2B2E809F}" srcId="{51C5E95D-9F46-4E4A-BFB7-161EAA586809}" destId="{F2E46794-3478-43A1-B948-C4AC86546DD8}" srcOrd="4" destOrd="0" parTransId="{D2F22D6E-219A-4E00-9ABA-5A1CAD8FD488}" sibTransId="{8D40CA19-7C6F-4F45-A768-F12EB3777275}"/>
    <dgm:cxn modelId="{E1A55AAF-CB02-4DF9-9B33-A67CE9FD2E5E}" srcId="{51C5E95D-9F46-4E4A-BFB7-161EAA586809}" destId="{992EF5A5-7E51-4B8D-B05A-479799ADC9C3}" srcOrd="2" destOrd="0" parTransId="{F6A1638C-B9FB-4522-B103-27B242927708}" sibTransId="{DD826D7C-A1D5-41CD-9A17-8CED20B7D759}"/>
    <dgm:cxn modelId="{D2520733-1570-4591-B0F0-31F99288A8B0}" srcId="{51C5E95D-9F46-4E4A-BFB7-161EAA586809}" destId="{2725C25A-1F31-4940-9F65-3984556A2BD7}" srcOrd="0" destOrd="0" parTransId="{67C6973D-C51C-48B9-9E76-61D15CE15D94}" sibTransId="{4365FD12-35D5-40D3-8962-241499C07AA6}"/>
    <dgm:cxn modelId="{2357E413-496C-4BD8-9D3D-4E0E8B9A2054}" type="presOf" srcId="{CBFD2F12-0038-4494-9860-E53B2B887983}" destId="{392E5461-1476-463E-A054-B24D12525BEB}" srcOrd="0" destOrd="0" presId="urn:microsoft.com/office/officeart/2005/8/layout/radial6"/>
    <dgm:cxn modelId="{E3A883B5-6F71-4DB4-93C2-55A677B32DA3}" type="presOf" srcId="{C531A0B9-04EA-4972-A35A-6184AAB074AE}" destId="{51431EE0-1B67-41A8-9DF4-7E21022A73F7}" srcOrd="0" destOrd="0" presId="urn:microsoft.com/office/officeart/2005/8/layout/radial6"/>
    <dgm:cxn modelId="{C2329883-4AC4-4359-8DDD-1288B8874D50}" type="presOf" srcId="{DD826D7C-A1D5-41CD-9A17-8CED20B7D759}" destId="{70BF7CDF-A675-4D5A-B0D7-1A6AE1A638FA}" srcOrd="0" destOrd="0" presId="urn:microsoft.com/office/officeart/2005/8/layout/radial6"/>
    <dgm:cxn modelId="{3CFDEC32-99F3-4C81-9548-E799CE7EB7C0}" type="presOf" srcId="{6D610B81-CE93-41C4-A033-F0622FCF8BBA}" destId="{E34063BC-D24E-4AAA-9EAE-7B06238C8945}" srcOrd="0" destOrd="0" presId="urn:microsoft.com/office/officeart/2005/8/layout/radial6"/>
    <dgm:cxn modelId="{185F9FA0-AB3B-4908-B825-D169C581A104}" srcId="{51C5E95D-9F46-4E4A-BFB7-161EAA586809}" destId="{6D610B81-CE93-41C4-A033-F0622FCF8BBA}" srcOrd="3" destOrd="0" parTransId="{19F39037-A1FE-4A11-8BFC-5D60DF8D3BC8}" sibTransId="{C531A0B9-04EA-4972-A35A-6184AAB074AE}"/>
    <dgm:cxn modelId="{3598711F-2ECD-413B-8FC9-5530FA890944}" type="presOf" srcId="{4365FD12-35D5-40D3-8962-241499C07AA6}" destId="{1C880FEB-DAE2-437B-9EC4-2A133B5A0CF2}" srcOrd="0" destOrd="0" presId="urn:microsoft.com/office/officeart/2005/8/layout/radial6"/>
    <dgm:cxn modelId="{0BA721FB-AC54-4AF8-8B7A-47B9C1F86E2C}" type="presOf" srcId="{B78A379F-DDBD-4DBE-8EEE-5FEA212C0C10}" destId="{C3F50636-4A00-443C-8746-485710C84D5C}" srcOrd="0" destOrd="0" presId="urn:microsoft.com/office/officeart/2005/8/layout/radial6"/>
    <dgm:cxn modelId="{CD66861F-AB41-44C1-879D-57BBF00A4BB0}" type="presOf" srcId="{AF95A46B-FB96-4D99-8BE1-41B76DA6EBAB}" destId="{EA29D2D7-7705-42DF-B248-203D71A80848}" srcOrd="0" destOrd="0" presId="urn:microsoft.com/office/officeart/2005/8/layout/radial6"/>
    <dgm:cxn modelId="{B8A1F518-2B4C-4FD3-A1CF-06DAADD5C2BE}" srcId="{B78A379F-DDBD-4DBE-8EEE-5FEA212C0C10}" destId="{51C5E95D-9F46-4E4A-BFB7-161EAA586809}" srcOrd="0" destOrd="0" parTransId="{925A83EB-24C0-4177-B9E3-61B22942DC5C}" sibTransId="{17DD0675-7100-4D3E-BDB2-7E98EB6A301F}"/>
    <dgm:cxn modelId="{8A8F4FAC-470B-44FF-8DD6-36100D7156E6}" type="presOf" srcId="{F2E46794-3478-43A1-B948-C4AC86546DD8}" destId="{5A04A1BE-6373-4FF2-93B4-1E9195A9072B}" srcOrd="0" destOrd="0" presId="urn:microsoft.com/office/officeart/2005/8/layout/radial6"/>
    <dgm:cxn modelId="{7B5B8F85-B54B-439D-804B-60FA3CF069AE}" type="presParOf" srcId="{C3F50636-4A00-443C-8746-485710C84D5C}" destId="{AA3F2335-239B-492E-BDA3-FEAAE60E06CB}" srcOrd="0" destOrd="0" presId="urn:microsoft.com/office/officeart/2005/8/layout/radial6"/>
    <dgm:cxn modelId="{00102626-A97C-4159-A912-AAC33625A7C6}" type="presParOf" srcId="{C3F50636-4A00-443C-8746-485710C84D5C}" destId="{6663228E-8BFF-46FE-AF9C-D1C6969F022F}" srcOrd="1" destOrd="0" presId="urn:microsoft.com/office/officeart/2005/8/layout/radial6"/>
    <dgm:cxn modelId="{94CB6A25-B7E3-4E9A-BC07-C9E8AF6FB1AB}" type="presParOf" srcId="{C3F50636-4A00-443C-8746-485710C84D5C}" destId="{9A7ABCE0-42E6-4793-BA4A-F9B720C8CF83}" srcOrd="2" destOrd="0" presId="urn:microsoft.com/office/officeart/2005/8/layout/radial6"/>
    <dgm:cxn modelId="{675E546D-6B9C-4FE0-9BE1-C9EEC2F40641}" type="presParOf" srcId="{C3F50636-4A00-443C-8746-485710C84D5C}" destId="{1C880FEB-DAE2-437B-9EC4-2A133B5A0CF2}" srcOrd="3" destOrd="0" presId="urn:microsoft.com/office/officeart/2005/8/layout/radial6"/>
    <dgm:cxn modelId="{DBF89C5A-2CFE-4BE5-AB17-0655F1797933}" type="presParOf" srcId="{C3F50636-4A00-443C-8746-485710C84D5C}" destId="{EA29D2D7-7705-42DF-B248-203D71A80848}" srcOrd="4" destOrd="0" presId="urn:microsoft.com/office/officeart/2005/8/layout/radial6"/>
    <dgm:cxn modelId="{6ED628E3-28F6-4786-AA61-E34E661C6F64}" type="presParOf" srcId="{C3F50636-4A00-443C-8746-485710C84D5C}" destId="{4E9B2A44-2E0F-4350-B475-B37CF38A2DA6}" srcOrd="5" destOrd="0" presId="urn:microsoft.com/office/officeart/2005/8/layout/radial6"/>
    <dgm:cxn modelId="{AAA09DC1-C0D9-4067-A908-5212411F7E33}" type="presParOf" srcId="{C3F50636-4A00-443C-8746-485710C84D5C}" destId="{392E5461-1476-463E-A054-B24D12525BEB}" srcOrd="6" destOrd="0" presId="urn:microsoft.com/office/officeart/2005/8/layout/radial6"/>
    <dgm:cxn modelId="{038BCD20-89C1-44DB-96FA-2EBB13BB7915}" type="presParOf" srcId="{C3F50636-4A00-443C-8746-485710C84D5C}" destId="{BD75A3D4-5B9C-4AEA-BFAE-952F77073F3A}" srcOrd="7" destOrd="0" presId="urn:microsoft.com/office/officeart/2005/8/layout/radial6"/>
    <dgm:cxn modelId="{04DFA7D4-6131-494B-BEBD-565C6C876C66}" type="presParOf" srcId="{C3F50636-4A00-443C-8746-485710C84D5C}" destId="{D5BE5E55-5A47-48A0-81D9-BED1B6CF293E}" srcOrd="8" destOrd="0" presId="urn:microsoft.com/office/officeart/2005/8/layout/radial6"/>
    <dgm:cxn modelId="{DBBE9CB3-0886-482F-A973-71E4D140DB4D}" type="presParOf" srcId="{C3F50636-4A00-443C-8746-485710C84D5C}" destId="{70BF7CDF-A675-4D5A-B0D7-1A6AE1A638FA}" srcOrd="9" destOrd="0" presId="urn:microsoft.com/office/officeart/2005/8/layout/radial6"/>
    <dgm:cxn modelId="{B37669C4-B21A-401E-9181-395996AD87DE}" type="presParOf" srcId="{C3F50636-4A00-443C-8746-485710C84D5C}" destId="{E34063BC-D24E-4AAA-9EAE-7B06238C8945}" srcOrd="10" destOrd="0" presId="urn:microsoft.com/office/officeart/2005/8/layout/radial6"/>
    <dgm:cxn modelId="{9DEB7E0F-CF5D-4AAC-BCEF-84AC3340C70D}" type="presParOf" srcId="{C3F50636-4A00-443C-8746-485710C84D5C}" destId="{C27455AD-66A6-443B-A9BF-C27AEDC34AE2}" srcOrd="11" destOrd="0" presId="urn:microsoft.com/office/officeart/2005/8/layout/radial6"/>
    <dgm:cxn modelId="{669AE414-67A9-4144-A70D-1C47E5EE21DC}" type="presParOf" srcId="{C3F50636-4A00-443C-8746-485710C84D5C}" destId="{51431EE0-1B67-41A8-9DF4-7E21022A73F7}" srcOrd="12" destOrd="0" presId="urn:microsoft.com/office/officeart/2005/8/layout/radial6"/>
    <dgm:cxn modelId="{E0508543-C03D-459E-8222-5CB3DAEE713D}" type="presParOf" srcId="{C3F50636-4A00-443C-8746-485710C84D5C}" destId="{5A04A1BE-6373-4FF2-93B4-1E9195A9072B}" srcOrd="13" destOrd="0" presId="urn:microsoft.com/office/officeart/2005/8/layout/radial6"/>
    <dgm:cxn modelId="{ADAEB6E5-E0F6-4172-AE4A-136ECEBA3B0B}" type="presParOf" srcId="{C3F50636-4A00-443C-8746-485710C84D5C}" destId="{E232BBCC-3B54-4171-A7CF-4ECF36346ABE}" srcOrd="14" destOrd="0" presId="urn:microsoft.com/office/officeart/2005/8/layout/radial6"/>
    <dgm:cxn modelId="{79A8EA62-15D3-4AC3-A20A-99B9C3237414}" type="presParOf" srcId="{C3F50636-4A00-443C-8746-485710C84D5C}" destId="{53AA96CA-5B53-4F84-B516-FB92F3A1DA14}"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8A379F-DDBD-4DBE-8EEE-5FEA212C0C1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zh-CN" altLang="en-US"/>
        </a:p>
      </dgm:t>
    </dgm:pt>
    <dgm:pt modelId="{51C5E95D-9F46-4E4A-BFB7-161EAA586809}">
      <dgm:prSet phldrT="[文本]"/>
      <dgm:spPr/>
      <dgm:t>
        <a:bodyPr/>
        <a:lstStyle/>
        <a:p>
          <a:r>
            <a:rPr lang="zh-CN" altLang="en-US"/>
            <a:t>智慧金融</a:t>
          </a:r>
        </a:p>
      </dgm:t>
    </dgm:pt>
    <dgm:pt modelId="{925A83EB-24C0-4177-B9E3-61B22942DC5C}" type="parTrans" cxnId="{B8A1F518-2B4C-4FD3-A1CF-06DAADD5C2BE}">
      <dgm:prSet/>
      <dgm:spPr/>
      <dgm:t>
        <a:bodyPr/>
        <a:lstStyle/>
        <a:p>
          <a:endParaRPr lang="zh-CN" altLang="en-US"/>
        </a:p>
      </dgm:t>
    </dgm:pt>
    <dgm:pt modelId="{17DD0675-7100-4D3E-BDB2-7E98EB6A301F}" type="sibTrans" cxnId="{B8A1F518-2B4C-4FD3-A1CF-06DAADD5C2BE}">
      <dgm:prSet/>
      <dgm:spPr/>
      <dgm:t>
        <a:bodyPr/>
        <a:lstStyle/>
        <a:p>
          <a:endParaRPr lang="zh-CN" altLang="en-US"/>
        </a:p>
      </dgm:t>
    </dgm:pt>
    <dgm:pt modelId="{2725C25A-1F31-4940-9F65-3984556A2BD7}">
      <dgm:prSet phldrT="[文本]"/>
      <dgm:spPr/>
      <dgm:t>
        <a:bodyPr/>
        <a:lstStyle/>
        <a:p>
          <a:r>
            <a:rPr lang="zh-CN" altLang="en-US" dirty="0"/>
            <a:t>信用评价与风险控制</a:t>
          </a:r>
        </a:p>
      </dgm:t>
    </dgm:pt>
    <dgm:pt modelId="{67C6973D-C51C-48B9-9E76-61D15CE15D94}" type="parTrans" cxnId="{D2520733-1570-4591-B0F0-31F99288A8B0}">
      <dgm:prSet/>
      <dgm:spPr/>
      <dgm:t>
        <a:bodyPr/>
        <a:lstStyle/>
        <a:p>
          <a:endParaRPr lang="zh-CN" altLang="en-US"/>
        </a:p>
      </dgm:t>
    </dgm:pt>
    <dgm:pt modelId="{4365FD12-35D5-40D3-8962-241499C07AA6}" type="sibTrans" cxnId="{D2520733-1570-4591-B0F0-31F99288A8B0}">
      <dgm:prSet/>
      <dgm:spPr/>
      <dgm:t>
        <a:bodyPr/>
        <a:lstStyle/>
        <a:p>
          <a:endParaRPr lang="zh-CN" altLang="en-US"/>
        </a:p>
      </dgm:t>
    </dgm:pt>
    <dgm:pt modelId="{AF95A46B-FB96-4D99-8BE1-41B76DA6EBAB}">
      <dgm:prSet phldrT="[文本]"/>
      <dgm:spPr/>
      <dgm:t>
        <a:bodyPr/>
        <a:lstStyle/>
        <a:p>
          <a:r>
            <a:rPr lang="zh-CN" altLang="en-US"/>
            <a:t>智能投研</a:t>
          </a:r>
        </a:p>
      </dgm:t>
    </dgm:pt>
    <dgm:pt modelId="{014656F8-E1A9-4F8E-83B3-AEB4BA4BD859}" type="parTrans" cxnId="{C9150D84-B71B-44CE-9272-43450F524AEC}">
      <dgm:prSet/>
      <dgm:spPr/>
      <dgm:t>
        <a:bodyPr/>
        <a:lstStyle/>
        <a:p>
          <a:endParaRPr lang="zh-CN" altLang="en-US"/>
        </a:p>
      </dgm:t>
    </dgm:pt>
    <dgm:pt modelId="{CBFD2F12-0038-4494-9860-E53B2B887983}" type="sibTrans" cxnId="{C9150D84-B71B-44CE-9272-43450F524AEC}">
      <dgm:prSet/>
      <dgm:spPr/>
      <dgm:t>
        <a:bodyPr/>
        <a:lstStyle/>
        <a:p>
          <a:endParaRPr lang="zh-CN" altLang="en-US"/>
        </a:p>
      </dgm:t>
    </dgm:pt>
    <dgm:pt modelId="{992EF5A5-7E51-4B8D-B05A-479799ADC9C3}">
      <dgm:prSet phldrT="[文本]"/>
      <dgm:spPr/>
      <dgm:t>
        <a:bodyPr/>
        <a:lstStyle/>
        <a:p>
          <a:r>
            <a:rPr lang="zh-CN" altLang="en-US">
              <a:solidFill>
                <a:schemeClr val="accent4">
                  <a:lumMod val="20000"/>
                  <a:lumOff val="80000"/>
                </a:schemeClr>
              </a:solidFill>
            </a:rPr>
            <a:t>智能投顾</a:t>
          </a:r>
        </a:p>
      </dgm:t>
    </dgm:pt>
    <dgm:pt modelId="{F6A1638C-B9FB-4522-B103-27B242927708}" type="parTrans" cxnId="{E1A55AAF-CB02-4DF9-9B33-A67CE9FD2E5E}">
      <dgm:prSet/>
      <dgm:spPr/>
      <dgm:t>
        <a:bodyPr/>
        <a:lstStyle/>
        <a:p>
          <a:endParaRPr lang="zh-CN" altLang="en-US"/>
        </a:p>
      </dgm:t>
    </dgm:pt>
    <dgm:pt modelId="{DD826D7C-A1D5-41CD-9A17-8CED20B7D759}" type="sibTrans" cxnId="{E1A55AAF-CB02-4DF9-9B33-A67CE9FD2E5E}">
      <dgm:prSet/>
      <dgm:spPr/>
      <dgm:t>
        <a:bodyPr/>
        <a:lstStyle/>
        <a:p>
          <a:endParaRPr lang="zh-CN" altLang="en-US"/>
        </a:p>
      </dgm:t>
    </dgm:pt>
    <dgm:pt modelId="{F2E46794-3478-43A1-B948-C4AC86546DD8}">
      <dgm:prSet phldrT="[文本]"/>
      <dgm:spPr/>
      <dgm:t>
        <a:bodyPr/>
        <a:lstStyle/>
        <a:p>
          <a:r>
            <a:rPr lang="zh-CN" altLang="en-US"/>
            <a:t>智能客服</a:t>
          </a:r>
        </a:p>
      </dgm:t>
    </dgm:pt>
    <dgm:pt modelId="{D2F22D6E-219A-4E00-9ABA-5A1CAD8FD488}" type="parTrans" cxnId="{0DDF24C7-D5E8-4E57-9CA9-3FFF2B2E809F}">
      <dgm:prSet/>
      <dgm:spPr/>
      <dgm:t>
        <a:bodyPr/>
        <a:lstStyle/>
        <a:p>
          <a:endParaRPr lang="zh-CN" altLang="en-US"/>
        </a:p>
      </dgm:t>
    </dgm:pt>
    <dgm:pt modelId="{8D40CA19-7C6F-4F45-A768-F12EB3777275}" type="sibTrans" cxnId="{0DDF24C7-D5E8-4E57-9CA9-3FFF2B2E809F}">
      <dgm:prSet/>
      <dgm:spPr/>
      <dgm:t>
        <a:bodyPr/>
        <a:lstStyle/>
        <a:p>
          <a:endParaRPr lang="zh-CN" altLang="en-US"/>
        </a:p>
      </dgm:t>
    </dgm:pt>
    <dgm:pt modelId="{6D610B81-CE93-41C4-A033-F0622FCF8BBA}">
      <dgm:prSet/>
      <dgm:spPr/>
      <dgm:t>
        <a:bodyPr/>
        <a:lstStyle/>
        <a:p>
          <a:r>
            <a:rPr lang="zh-CN" altLang="en-US"/>
            <a:t>量化交易</a:t>
          </a:r>
        </a:p>
      </dgm:t>
    </dgm:pt>
    <dgm:pt modelId="{19F39037-A1FE-4A11-8BFC-5D60DF8D3BC8}" type="parTrans" cxnId="{185F9FA0-AB3B-4908-B825-D169C581A104}">
      <dgm:prSet/>
      <dgm:spPr/>
      <dgm:t>
        <a:bodyPr/>
        <a:lstStyle/>
        <a:p>
          <a:endParaRPr lang="zh-CN" altLang="en-US"/>
        </a:p>
      </dgm:t>
    </dgm:pt>
    <dgm:pt modelId="{C531A0B9-04EA-4972-A35A-6184AAB074AE}" type="sibTrans" cxnId="{185F9FA0-AB3B-4908-B825-D169C581A104}">
      <dgm:prSet/>
      <dgm:spPr/>
      <dgm:t>
        <a:bodyPr/>
        <a:lstStyle/>
        <a:p>
          <a:endParaRPr lang="zh-CN" altLang="en-US"/>
        </a:p>
      </dgm:t>
    </dgm:pt>
    <dgm:pt modelId="{C3F50636-4A00-443C-8746-485710C84D5C}" type="pres">
      <dgm:prSet presAssocID="{B78A379F-DDBD-4DBE-8EEE-5FEA212C0C10}" presName="Name0" presStyleCnt="0">
        <dgm:presLayoutVars>
          <dgm:chMax val="1"/>
          <dgm:dir/>
          <dgm:animLvl val="ctr"/>
          <dgm:resizeHandles val="exact"/>
        </dgm:presLayoutVars>
      </dgm:prSet>
      <dgm:spPr/>
      <dgm:t>
        <a:bodyPr/>
        <a:lstStyle/>
        <a:p>
          <a:endParaRPr lang="zh-CN" altLang="en-US"/>
        </a:p>
      </dgm:t>
    </dgm:pt>
    <dgm:pt modelId="{AA3F2335-239B-492E-BDA3-FEAAE60E06CB}" type="pres">
      <dgm:prSet presAssocID="{51C5E95D-9F46-4E4A-BFB7-161EAA586809}" presName="centerShape" presStyleLbl="node0" presStyleIdx="0" presStyleCnt="1"/>
      <dgm:spPr/>
      <dgm:t>
        <a:bodyPr/>
        <a:lstStyle/>
        <a:p>
          <a:endParaRPr lang="zh-CN" altLang="en-US"/>
        </a:p>
      </dgm:t>
    </dgm:pt>
    <dgm:pt modelId="{6663228E-8BFF-46FE-AF9C-D1C6969F022F}" type="pres">
      <dgm:prSet presAssocID="{2725C25A-1F31-4940-9F65-3984556A2BD7}" presName="node" presStyleLbl="node1" presStyleIdx="0" presStyleCnt="5" custScaleX="152952" custScaleY="123856">
        <dgm:presLayoutVars>
          <dgm:bulletEnabled val="1"/>
        </dgm:presLayoutVars>
      </dgm:prSet>
      <dgm:spPr/>
      <dgm:t>
        <a:bodyPr/>
        <a:lstStyle/>
        <a:p>
          <a:endParaRPr lang="zh-CN" altLang="en-US"/>
        </a:p>
      </dgm:t>
    </dgm:pt>
    <dgm:pt modelId="{9A7ABCE0-42E6-4793-BA4A-F9B720C8CF83}" type="pres">
      <dgm:prSet presAssocID="{2725C25A-1F31-4940-9F65-3984556A2BD7}" presName="dummy" presStyleCnt="0"/>
      <dgm:spPr/>
      <dgm:t>
        <a:bodyPr/>
        <a:lstStyle/>
        <a:p>
          <a:endParaRPr lang="zh-CN" altLang="en-US"/>
        </a:p>
      </dgm:t>
    </dgm:pt>
    <dgm:pt modelId="{1C880FEB-DAE2-437B-9EC4-2A133B5A0CF2}" type="pres">
      <dgm:prSet presAssocID="{4365FD12-35D5-40D3-8962-241499C07AA6}" presName="sibTrans" presStyleLbl="sibTrans2D1" presStyleIdx="0" presStyleCnt="5"/>
      <dgm:spPr/>
      <dgm:t>
        <a:bodyPr/>
        <a:lstStyle/>
        <a:p>
          <a:endParaRPr lang="zh-CN" altLang="en-US"/>
        </a:p>
      </dgm:t>
    </dgm:pt>
    <dgm:pt modelId="{EA29D2D7-7705-42DF-B248-203D71A80848}" type="pres">
      <dgm:prSet presAssocID="{AF95A46B-FB96-4D99-8BE1-41B76DA6EBAB}" presName="node" presStyleLbl="node1" presStyleIdx="1" presStyleCnt="5">
        <dgm:presLayoutVars>
          <dgm:bulletEnabled val="1"/>
        </dgm:presLayoutVars>
      </dgm:prSet>
      <dgm:spPr/>
      <dgm:t>
        <a:bodyPr/>
        <a:lstStyle/>
        <a:p>
          <a:endParaRPr lang="zh-CN" altLang="en-US"/>
        </a:p>
      </dgm:t>
    </dgm:pt>
    <dgm:pt modelId="{4E9B2A44-2E0F-4350-B475-B37CF38A2DA6}" type="pres">
      <dgm:prSet presAssocID="{AF95A46B-FB96-4D99-8BE1-41B76DA6EBAB}" presName="dummy" presStyleCnt="0"/>
      <dgm:spPr/>
      <dgm:t>
        <a:bodyPr/>
        <a:lstStyle/>
        <a:p>
          <a:endParaRPr lang="zh-CN" altLang="en-US"/>
        </a:p>
      </dgm:t>
    </dgm:pt>
    <dgm:pt modelId="{392E5461-1476-463E-A054-B24D12525BEB}" type="pres">
      <dgm:prSet presAssocID="{CBFD2F12-0038-4494-9860-E53B2B887983}" presName="sibTrans" presStyleLbl="sibTrans2D1" presStyleIdx="1" presStyleCnt="5"/>
      <dgm:spPr/>
      <dgm:t>
        <a:bodyPr/>
        <a:lstStyle/>
        <a:p>
          <a:endParaRPr lang="zh-CN" altLang="en-US"/>
        </a:p>
      </dgm:t>
    </dgm:pt>
    <dgm:pt modelId="{BD75A3D4-5B9C-4AEA-BFAE-952F77073F3A}" type="pres">
      <dgm:prSet presAssocID="{992EF5A5-7E51-4B8D-B05A-479799ADC9C3}" presName="node" presStyleLbl="node1" presStyleIdx="2" presStyleCnt="5">
        <dgm:presLayoutVars>
          <dgm:bulletEnabled val="1"/>
        </dgm:presLayoutVars>
      </dgm:prSet>
      <dgm:spPr/>
      <dgm:t>
        <a:bodyPr/>
        <a:lstStyle/>
        <a:p>
          <a:endParaRPr lang="zh-CN" altLang="en-US"/>
        </a:p>
      </dgm:t>
    </dgm:pt>
    <dgm:pt modelId="{D5BE5E55-5A47-48A0-81D9-BED1B6CF293E}" type="pres">
      <dgm:prSet presAssocID="{992EF5A5-7E51-4B8D-B05A-479799ADC9C3}" presName="dummy" presStyleCnt="0"/>
      <dgm:spPr/>
      <dgm:t>
        <a:bodyPr/>
        <a:lstStyle/>
        <a:p>
          <a:endParaRPr lang="zh-CN" altLang="en-US"/>
        </a:p>
      </dgm:t>
    </dgm:pt>
    <dgm:pt modelId="{70BF7CDF-A675-4D5A-B0D7-1A6AE1A638FA}" type="pres">
      <dgm:prSet presAssocID="{DD826D7C-A1D5-41CD-9A17-8CED20B7D759}" presName="sibTrans" presStyleLbl="sibTrans2D1" presStyleIdx="2" presStyleCnt="5"/>
      <dgm:spPr/>
      <dgm:t>
        <a:bodyPr/>
        <a:lstStyle/>
        <a:p>
          <a:endParaRPr lang="zh-CN" altLang="en-US"/>
        </a:p>
      </dgm:t>
    </dgm:pt>
    <dgm:pt modelId="{E34063BC-D24E-4AAA-9EAE-7B06238C8945}" type="pres">
      <dgm:prSet presAssocID="{6D610B81-CE93-41C4-A033-F0622FCF8BBA}" presName="node" presStyleLbl="node1" presStyleIdx="3" presStyleCnt="5">
        <dgm:presLayoutVars>
          <dgm:bulletEnabled val="1"/>
        </dgm:presLayoutVars>
      </dgm:prSet>
      <dgm:spPr/>
      <dgm:t>
        <a:bodyPr/>
        <a:lstStyle/>
        <a:p>
          <a:endParaRPr lang="zh-CN" altLang="en-US"/>
        </a:p>
      </dgm:t>
    </dgm:pt>
    <dgm:pt modelId="{C27455AD-66A6-443B-A9BF-C27AEDC34AE2}" type="pres">
      <dgm:prSet presAssocID="{6D610B81-CE93-41C4-A033-F0622FCF8BBA}" presName="dummy" presStyleCnt="0"/>
      <dgm:spPr/>
      <dgm:t>
        <a:bodyPr/>
        <a:lstStyle/>
        <a:p>
          <a:endParaRPr lang="zh-CN" altLang="en-US"/>
        </a:p>
      </dgm:t>
    </dgm:pt>
    <dgm:pt modelId="{51431EE0-1B67-41A8-9DF4-7E21022A73F7}" type="pres">
      <dgm:prSet presAssocID="{C531A0B9-04EA-4972-A35A-6184AAB074AE}" presName="sibTrans" presStyleLbl="sibTrans2D1" presStyleIdx="3" presStyleCnt="5"/>
      <dgm:spPr/>
      <dgm:t>
        <a:bodyPr/>
        <a:lstStyle/>
        <a:p>
          <a:endParaRPr lang="zh-CN" altLang="en-US"/>
        </a:p>
      </dgm:t>
    </dgm:pt>
    <dgm:pt modelId="{5A04A1BE-6373-4FF2-93B4-1E9195A9072B}" type="pres">
      <dgm:prSet presAssocID="{F2E46794-3478-43A1-B948-C4AC86546DD8}" presName="node" presStyleLbl="node1" presStyleIdx="4" presStyleCnt="5">
        <dgm:presLayoutVars>
          <dgm:bulletEnabled val="1"/>
        </dgm:presLayoutVars>
      </dgm:prSet>
      <dgm:spPr/>
      <dgm:t>
        <a:bodyPr/>
        <a:lstStyle/>
        <a:p>
          <a:endParaRPr lang="zh-CN" altLang="en-US"/>
        </a:p>
      </dgm:t>
    </dgm:pt>
    <dgm:pt modelId="{E232BBCC-3B54-4171-A7CF-4ECF36346ABE}" type="pres">
      <dgm:prSet presAssocID="{F2E46794-3478-43A1-B948-C4AC86546DD8}" presName="dummy" presStyleCnt="0"/>
      <dgm:spPr/>
      <dgm:t>
        <a:bodyPr/>
        <a:lstStyle/>
        <a:p>
          <a:endParaRPr lang="zh-CN" altLang="en-US"/>
        </a:p>
      </dgm:t>
    </dgm:pt>
    <dgm:pt modelId="{53AA96CA-5B53-4F84-B516-FB92F3A1DA14}" type="pres">
      <dgm:prSet presAssocID="{8D40CA19-7C6F-4F45-A768-F12EB3777275}" presName="sibTrans" presStyleLbl="sibTrans2D1" presStyleIdx="4" presStyleCnt="5"/>
      <dgm:spPr/>
      <dgm:t>
        <a:bodyPr/>
        <a:lstStyle/>
        <a:p>
          <a:endParaRPr lang="zh-CN" altLang="en-US"/>
        </a:p>
      </dgm:t>
    </dgm:pt>
  </dgm:ptLst>
  <dgm:cxnLst>
    <dgm:cxn modelId="{C9150D84-B71B-44CE-9272-43450F524AEC}" srcId="{51C5E95D-9F46-4E4A-BFB7-161EAA586809}" destId="{AF95A46B-FB96-4D99-8BE1-41B76DA6EBAB}" srcOrd="1" destOrd="0" parTransId="{014656F8-E1A9-4F8E-83B3-AEB4BA4BD859}" sibTransId="{CBFD2F12-0038-4494-9860-E53B2B887983}"/>
    <dgm:cxn modelId="{3402F1F7-4EC0-4835-9AAE-C21701EDE9D2}" type="presOf" srcId="{992EF5A5-7E51-4B8D-B05A-479799ADC9C3}" destId="{BD75A3D4-5B9C-4AEA-BFAE-952F77073F3A}" srcOrd="0" destOrd="0" presId="urn:microsoft.com/office/officeart/2005/8/layout/radial6"/>
    <dgm:cxn modelId="{31917661-DEFE-4784-80FB-F23FCBF7991F}" type="presOf" srcId="{8D40CA19-7C6F-4F45-A768-F12EB3777275}" destId="{53AA96CA-5B53-4F84-B516-FB92F3A1DA14}" srcOrd="0" destOrd="0" presId="urn:microsoft.com/office/officeart/2005/8/layout/radial6"/>
    <dgm:cxn modelId="{8945CCCA-49FA-47CB-A960-BBC83327000C}" type="presOf" srcId="{51C5E95D-9F46-4E4A-BFB7-161EAA586809}" destId="{AA3F2335-239B-492E-BDA3-FEAAE60E06CB}" srcOrd="0" destOrd="0" presId="urn:microsoft.com/office/officeart/2005/8/layout/radial6"/>
    <dgm:cxn modelId="{AADE8260-D826-4424-92E0-3F376668E707}" type="presOf" srcId="{2725C25A-1F31-4940-9F65-3984556A2BD7}" destId="{6663228E-8BFF-46FE-AF9C-D1C6969F022F}" srcOrd="0" destOrd="0" presId="urn:microsoft.com/office/officeart/2005/8/layout/radial6"/>
    <dgm:cxn modelId="{0DDF24C7-D5E8-4E57-9CA9-3FFF2B2E809F}" srcId="{51C5E95D-9F46-4E4A-BFB7-161EAA586809}" destId="{F2E46794-3478-43A1-B948-C4AC86546DD8}" srcOrd="4" destOrd="0" parTransId="{D2F22D6E-219A-4E00-9ABA-5A1CAD8FD488}" sibTransId="{8D40CA19-7C6F-4F45-A768-F12EB3777275}"/>
    <dgm:cxn modelId="{E1A55AAF-CB02-4DF9-9B33-A67CE9FD2E5E}" srcId="{51C5E95D-9F46-4E4A-BFB7-161EAA586809}" destId="{992EF5A5-7E51-4B8D-B05A-479799ADC9C3}" srcOrd="2" destOrd="0" parTransId="{F6A1638C-B9FB-4522-B103-27B242927708}" sibTransId="{DD826D7C-A1D5-41CD-9A17-8CED20B7D759}"/>
    <dgm:cxn modelId="{D2520733-1570-4591-B0F0-31F99288A8B0}" srcId="{51C5E95D-9F46-4E4A-BFB7-161EAA586809}" destId="{2725C25A-1F31-4940-9F65-3984556A2BD7}" srcOrd="0" destOrd="0" parTransId="{67C6973D-C51C-48B9-9E76-61D15CE15D94}" sibTransId="{4365FD12-35D5-40D3-8962-241499C07AA6}"/>
    <dgm:cxn modelId="{2357E413-496C-4BD8-9D3D-4E0E8B9A2054}" type="presOf" srcId="{CBFD2F12-0038-4494-9860-E53B2B887983}" destId="{392E5461-1476-463E-A054-B24D12525BEB}" srcOrd="0" destOrd="0" presId="urn:microsoft.com/office/officeart/2005/8/layout/radial6"/>
    <dgm:cxn modelId="{E3A883B5-6F71-4DB4-93C2-55A677B32DA3}" type="presOf" srcId="{C531A0B9-04EA-4972-A35A-6184AAB074AE}" destId="{51431EE0-1B67-41A8-9DF4-7E21022A73F7}" srcOrd="0" destOrd="0" presId="urn:microsoft.com/office/officeart/2005/8/layout/radial6"/>
    <dgm:cxn modelId="{C2329883-4AC4-4359-8DDD-1288B8874D50}" type="presOf" srcId="{DD826D7C-A1D5-41CD-9A17-8CED20B7D759}" destId="{70BF7CDF-A675-4D5A-B0D7-1A6AE1A638FA}" srcOrd="0" destOrd="0" presId="urn:microsoft.com/office/officeart/2005/8/layout/radial6"/>
    <dgm:cxn modelId="{3CFDEC32-99F3-4C81-9548-E799CE7EB7C0}" type="presOf" srcId="{6D610B81-CE93-41C4-A033-F0622FCF8BBA}" destId="{E34063BC-D24E-4AAA-9EAE-7B06238C8945}" srcOrd="0" destOrd="0" presId="urn:microsoft.com/office/officeart/2005/8/layout/radial6"/>
    <dgm:cxn modelId="{185F9FA0-AB3B-4908-B825-D169C581A104}" srcId="{51C5E95D-9F46-4E4A-BFB7-161EAA586809}" destId="{6D610B81-CE93-41C4-A033-F0622FCF8BBA}" srcOrd="3" destOrd="0" parTransId="{19F39037-A1FE-4A11-8BFC-5D60DF8D3BC8}" sibTransId="{C531A0B9-04EA-4972-A35A-6184AAB074AE}"/>
    <dgm:cxn modelId="{3598711F-2ECD-413B-8FC9-5530FA890944}" type="presOf" srcId="{4365FD12-35D5-40D3-8962-241499C07AA6}" destId="{1C880FEB-DAE2-437B-9EC4-2A133B5A0CF2}" srcOrd="0" destOrd="0" presId="urn:microsoft.com/office/officeart/2005/8/layout/radial6"/>
    <dgm:cxn modelId="{0BA721FB-AC54-4AF8-8B7A-47B9C1F86E2C}" type="presOf" srcId="{B78A379F-DDBD-4DBE-8EEE-5FEA212C0C10}" destId="{C3F50636-4A00-443C-8746-485710C84D5C}" srcOrd="0" destOrd="0" presId="urn:microsoft.com/office/officeart/2005/8/layout/radial6"/>
    <dgm:cxn modelId="{CD66861F-AB41-44C1-879D-57BBF00A4BB0}" type="presOf" srcId="{AF95A46B-FB96-4D99-8BE1-41B76DA6EBAB}" destId="{EA29D2D7-7705-42DF-B248-203D71A80848}" srcOrd="0" destOrd="0" presId="urn:microsoft.com/office/officeart/2005/8/layout/radial6"/>
    <dgm:cxn modelId="{B8A1F518-2B4C-4FD3-A1CF-06DAADD5C2BE}" srcId="{B78A379F-DDBD-4DBE-8EEE-5FEA212C0C10}" destId="{51C5E95D-9F46-4E4A-BFB7-161EAA586809}" srcOrd="0" destOrd="0" parTransId="{925A83EB-24C0-4177-B9E3-61B22942DC5C}" sibTransId="{17DD0675-7100-4D3E-BDB2-7E98EB6A301F}"/>
    <dgm:cxn modelId="{8A8F4FAC-470B-44FF-8DD6-36100D7156E6}" type="presOf" srcId="{F2E46794-3478-43A1-B948-C4AC86546DD8}" destId="{5A04A1BE-6373-4FF2-93B4-1E9195A9072B}" srcOrd="0" destOrd="0" presId="urn:microsoft.com/office/officeart/2005/8/layout/radial6"/>
    <dgm:cxn modelId="{7B5B8F85-B54B-439D-804B-60FA3CF069AE}" type="presParOf" srcId="{C3F50636-4A00-443C-8746-485710C84D5C}" destId="{AA3F2335-239B-492E-BDA3-FEAAE60E06CB}" srcOrd="0" destOrd="0" presId="urn:microsoft.com/office/officeart/2005/8/layout/radial6"/>
    <dgm:cxn modelId="{00102626-A97C-4159-A912-AAC33625A7C6}" type="presParOf" srcId="{C3F50636-4A00-443C-8746-485710C84D5C}" destId="{6663228E-8BFF-46FE-AF9C-D1C6969F022F}" srcOrd="1" destOrd="0" presId="urn:microsoft.com/office/officeart/2005/8/layout/radial6"/>
    <dgm:cxn modelId="{94CB6A25-B7E3-4E9A-BC07-C9E8AF6FB1AB}" type="presParOf" srcId="{C3F50636-4A00-443C-8746-485710C84D5C}" destId="{9A7ABCE0-42E6-4793-BA4A-F9B720C8CF83}" srcOrd="2" destOrd="0" presId="urn:microsoft.com/office/officeart/2005/8/layout/radial6"/>
    <dgm:cxn modelId="{675E546D-6B9C-4FE0-9BE1-C9EEC2F40641}" type="presParOf" srcId="{C3F50636-4A00-443C-8746-485710C84D5C}" destId="{1C880FEB-DAE2-437B-9EC4-2A133B5A0CF2}" srcOrd="3" destOrd="0" presId="urn:microsoft.com/office/officeart/2005/8/layout/radial6"/>
    <dgm:cxn modelId="{DBF89C5A-2CFE-4BE5-AB17-0655F1797933}" type="presParOf" srcId="{C3F50636-4A00-443C-8746-485710C84D5C}" destId="{EA29D2D7-7705-42DF-B248-203D71A80848}" srcOrd="4" destOrd="0" presId="urn:microsoft.com/office/officeart/2005/8/layout/radial6"/>
    <dgm:cxn modelId="{6ED628E3-28F6-4786-AA61-E34E661C6F64}" type="presParOf" srcId="{C3F50636-4A00-443C-8746-485710C84D5C}" destId="{4E9B2A44-2E0F-4350-B475-B37CF38A2DA6}" srcOrd="5" destOrd="0" presId="urn:microsoft.com/office/officeart/2005/8/layout/radial6"/>
    <dgm:cxn modelId="{AAA09DC1-C0D9-4067-A908-5212411F7E33}" type="presParOf" srcId="{C3F50636-4A00-443C-8746-485710C84D5C}" destId="{392E5461-1476-463E-A054-B24D12525BEB}" srcOrd="6" destOrd="0" presId="urn:microsoft.com/office/officeart/2005/8/layout/radial6"/>
    <dgm:cxn modelId="{038BCD20-89C1-44DB-96FA-2EBB13BB7915}" type="presParOf" srcId="{C3F50636-4A00-443C-8746-485710C84D5C}" destId="{BD75A3D4-5B9C-4AEA-BFAE-952F77073F3A}" srcOrd="7" destOrd="0" presId="urn:microsoft.com/office/officeart/2005/8/layout/radial6"/>
    <dgm:cxn modelId="{04DFA7D4-6131-494B-BEBD-565C6C876C66}" type="presParOf" srcId="{C3F50636-4A00-443C-8746-485710C84D5C}" destId="{D5BE5E55-5A47-48A0-81D9-BED1B6CF293E}" srcOrd="8" destOrd="0" presId="urn:microsoft.com/office/officeart/2005/8/layout/radial6"/>
    <dgm:cxn modelId="{DBBE9CB3-0886-482F-A973-71E4D140DB4D}" type="presParOf" srcId="{C3F50636-4A00-443C-8746-485710C84D5C}" destId="{70BF7CDF-A675-4D5A-B0D7-1A6AE1A638FA}" srcOrd="9" destOrd="0" presId="urn:microsoft.com/office/officeart/2005/8/layout/radial6"/>
    <dgm:cxn modelId="{B37669C4-B21A-401E-9181-395996AD87DE}" type="presParOf" srcId="{C3F50636-4A00-443C-8746-485710C84D5C}" destId="{E34063BC-D24E-4AAA-9EAE-7B06238C8945}" srcOrd="10" destOrd="0" presId="urn:microsoft.com/office/officeart/2005/8/layout/radial6"/>
    <dgm:cxn modelId="{9DEB7E0F-CF5D-4AAC-BCEF-84AC3340C70D}" type="presParOf" srcId="{C3F50636-4A00-443C-8746-485710C84D5C}" destId="{C27455AD-66A6-443B-A9BF-C27AEDC34AE2}" srcOrd="11" destOrd="0" presId="urn:microsoft.com/office/officeart/2005/8/layout/radial6"/>
    <dgm:cxn modelId="{669AE414-67A9-4144-A70D-1C47E5EE21DC}" type="presParOf" srcId="{C3F50636-4A00-443C-8746-485710C84D5C}" destId="{51431EE0-1B67-41A8-9DF4-7E21022A73F7}" srcOrd="12" destOrd="0" presId="urn:microsoft.com/office/officeart/2005/8/layout/radial6"/>
    <dgm:cxn modelId="{E0508543-C03D-459E-8222-5CB3DAEE713D}" type="presParOf" srcId="{C3F50636-4A00-443C-8746-485710C84D5C}" destId="{5A04A1BE-6373-4FF2-93B4-1E9195A9072B}" srcOrd="13" destOrd="0" presId="urn:microsoft.com/office/officeart/2005/8/layout/radial6"/>
    <dgm:cxn modelId="{ADAEB6E5-E0F6-4172-AE4A-136ECEBA3B0B}" type="presParOf" srcId="{C3F50636-4A00-443C-8746-485710C84D5C}" destId="{E232BBCC-3B54-4171-A7CF-4ECF36346ABE}" srcOrd="14" destOrd="0" presId="urn:microsoft.com/office/officeart/2005/8/layout/radial6"/>
    <dgm:cxn modelId="{79A8EA62-15D3-4AC3-A20A-99B9C3237414}" type="presParOf" srcId="{C3F50636-4A00-443C-8746-485710C84D5C}" destId="{53AA96CA-5B53-4F84-B516-FB92F3A1DA14}"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8A379F-DDBD-4DBE-8EEE-5FEA212C0C1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zh-CN" altLang="en-US"/>
        </a:p>
      </dgm:t>
    </dgm:pt>
    <dgm:pt modelId="{51C5E95D-9F46-4E4A-BFB7-161EAA586809}">
      <dgm:prSet phldrT="[文本]"/>
      <dgm:spPr/>
      <dgm:t>
        <a:bodyPr/>
        <a:lstStyle/>
        <a:p>
          <a:r>
            <a:rPr lang="zh-CN" altLang="en-US"/>
            <a:t>智慧金融</a:t>
          </a:r>
        </a:p>
      </dgm:t>
    </dgm:pt>
    <dgm:pt modelId="{925A83EB-24C0-4177-B9E3-61B22942DC5C}" type="parTrans" cxnId="{B8A1F518-2B4C-4FD3-A1CF-06DAADD5C2BE}">
      <dgm:prSet/>
      <dgm:spPr/>
      <dgm:t>
        <a:bodyPr/>
        <a:lstStyle/>
        <a:p>
          <a:endParaRPr lang="zh-CN" altLang="en-US"/>
        </a:p>
      </dgm:t>
    </dgm:pt>
    <dgm:pt modelId="{17DD0675-7100-4D3E-BDB2-7E98EB6A301F}" type="sibTrans" cxnId="{B8A1F518-2B4C-4FD3-A1CF-06DAADD5C2BE}">
      <dgm:prSet/>
      <dgm:spPr/>
      <dgm:t>
        <a:bodyPr/>
        <a:lstStyle/>
        <a:p>
          <a:endParaRPr lang="zh-CN" altLang="en-US"/>
        </a:p>
      </dgm:t>
    </dgm:pt>
    <dgm:pt modelId="{2725C25A-1F31-4940-9F65-3984556A2BD7}">
      <dgm:prSet phldrT="[文本]"/>
      <dgm:spPr/>
      <dgm:t>
        <a:bodyPr/>
        <a:lstStyle/>
        <a:p>
          <a:r>
            <a:rPr lang="zh-CN" altLang="en-US" dirty="0"/>
            <a:t>信用评价与风险控制</a:t>
          </a:r>
        </a:p>
      </dgm:t>
    </dgm:pt>
    <dgm:pt modelId="{67C6973D-C51C-48B9-9E76-61D15CE15D94}" type="parTrans" cxnId="{D2520733-1570-4591-B0F0-31F99288A8B0}">
      <dgm:prSet/>
      <dgm:spPr/>
      <dgm:t>
        <a:bodyPr/>
        <a:lstStyle/>
        <a:p>
          <a:endParaRPr lang="zh-CN" altLang="en-US"/>
        </a:p>
      </dgm:t>
    </dgm:pt>
    <dgm:pt modelId="{4365FD12-35D5-40D3-8962-241499C07AA6}" type="sibTrans" cxnId="{D2520733-1570-4591-B0F0-31F99288A8B0}">
      <dgm:prSet/>
      <dgm:spPr/>
      <dgm:t>
        <a:bodyPr/>
        <a:lstStyle/>
        <a:p>
          <a:endParaRPr lang="zh-CN" altLang="en-US"/>
        </a:p>
      </dgm:t>
    </dgm:pt>
    <dgm:pt modelId="{AF95A46B-FB96-4D99-8BE1-41B76DA6EBAB}">
      <dgm:prSet phldrT="[文本]"/>
      <dgm:spPr/>
      <dgm:t>
        <a:bodyPr/>
        <a:lstStyle/>
        <a:p>
          <a:r>
            <a:rPr lang="zh-CN" altLang="en-US"/>
            <a:t>智能投研</a:t>
          </a:r>
        </a:p>
      </dgm:t>
    </dgm:pt>
    <dgm:pt modelId="{014656F8-E1A9-4F8E-83B3-AEB4BA4BD859}" type="parTrans" cxnId="{C9150D84-B71B-44CE-9272-43450F524AEC}">
      <dgm:prSet/>
      <dgm:spPr/>
      <dgm:t>
        <a:bodyPr/>
        <a:lstStyle/>
        <a:p>
          <a:endParaRPr lang="zh-CN" altLang="en-US"/>
        </a:p>
      </dgm:t>
    </dgm:pt>
    <dgm:pt modelId="{CBFD2F12-0038-4494-9860-E53B2B887983}" type="sibTrans" cxnId="{C9150D84-B71B-44CE-9272-43450F524AEC}">
      <dgm:prSet/>
      <dgm:spPr/>
      <dgm:t>
        <a:bodyPr/>
        <a:lstStyle/>
        <a:p>
          <a:endParaRPr lang="zh-CN" altLang="en-US"/>
        </a:p>
      </dgm:t>
    </dgm:pt>
    <dgm:pt modelId="{992EF5A5-7E51-4B8D-B05A-479799ADC9C3}">
      <dgm:prSet phldrT="[文本]"/>
      <dgm:spPr/>
      <dgm:t>
        <a:bodyPr/>
        <a:lstStyle/>
        <a:p>
          <a:r>
            <a:rPr lang="zh-CN" altLang="en-US"/>
            <a:t>智能投顾</a:t>
          </a:r>
        </a:p>
      </dgm:t>
    </dgm:pt>
    <dgm:pt modelId="{F6A1638C-B9FB-4522-B103-27B242927708}" type="parTrans" cxnId="{E1A55AAF-CB02-4DF9-9B33-A67CE9FD2E5E}">
      <dgm:prSet/>
      <dgm:spPr/>
      <dgm:t>
        <a:bodyPr/>
        <a:lstStyle/>
        <a:p>
          <a:endParaRPr lang="zh-CN" altLang="en-US"/>
        </a:p>
      </dgm:t>
    </dgm:pt>
    <dgm:pt modelId="{DD826D7C-A1D5-41CD-9A17-8CED20B7D759}" type="sibTrans" cxnId="{E1A55AAF-CB02-4DF9-9B33-A67CE9FD2E5E}">
      <dgm:prSet/>
      <dgm:spPr/>
      <dgm:t>
        <a:bodyPr/>
        <a:lstStyle/>
        <a:p>
          <a:endParaRPr lang="zh-CN" altLang="en-US"/>
        </a:p>
      </dgm:t>
    </dgm:pt>
    <dgm:pt modelId="{F2E46794-3478-43A1-B948-C4AC86546DD8}">
      <dgm:prSet phldrT="[文本]"/>
      <dgm:spPr/>
      <dgm:t>
        <a:bodyPr/>
        <a:lstStyle/>
        <a:p>
          <a:r>
            <a:rPr lang="zh-CN" altLang="en-US"/>
            <a:t>智能客服</a:t>
          </a:r>
        </a:p>
      </dgm:t>
    </dgm:pt>
    <dgm:pt modelId="{D2F22D6E-219A-4E00-9ABA-5A1CAD8FD488}" type="parTrans" cxnId="{0DDF24C7-D5E8-4E57-9CA9-3FFF2B2E809F}">
      <dgm:prSet/>
      <dgm:spPr/>
      <dgm:t>
        <a:bodyPr/>
        <a:lstStyle/>
        <a:p>
          <a:endParaRPr lang="zh-CN" altLang="en-US"/>
        </a:p>
      </dgm:t>
    </dgm:pt>
    <dgm:pt modelId="{8D40CA19-7C6F-4F45-A768-F12EB3777275}" type="sibTrans" cxnId="{0DDF24C7-D5E8-4E57-9CA9-3FFF2B2E809F}">
      <dgm:prSet/>
      <dgm:spPr/>
      <dgm:t>
        <a:bodyPr/>
        <a:lstStyle/>
        <a:p>
          <a:endParaRPr lang="zh-CN" altLang="en-US"/>
        </a:p>
      </dgm:t>
    </dgm:pt>
    <dgm:pt modelId="{6D610B81-CE93-41C4-A033-F0622FCF8BBA}">
      <dgm:prSet/>
      <dgm:spPr/>
      <dgm:t>
        <a:bodyPr/>
        <a:lstStyle/>
        <a:p>
          <a:r>
            <a:rPr lang="zh-CN" altLang="en-US">
              <a:solidFill>
                <a:schemeClr val="accent4">
                  <a:lumMod val="20000"/>
                  <a:lumOff val="80000"/>
                </a:schemeClr>
              </a:solidFill>
            </a:rPr>
            <a:t>量化交易</a:t>
          </a:r>
        </a:p>
      </dgm:t>
    </dgm:pt>
    <dgm:pt modelId="{19F39037-A1FE-4A11-8BFC-5D60DF8D3BC8}" type="parTrans" cxnId="{185F9FA0-AB3B-4908-B825-D169C581A104}">
      <dgm:prSet/>
      <dgm:spPr/>
      <dgm:t>
        <a:bodyPr/>
        <a:lstStyle/>
        <a:p>
          <a:endParaRPr lang="zh-CN" altLang="en-US"/>
        </a:p>
      </dgm:t>
    </dgm:pt>
    <dgm:pt modelId="{C531A0B9-04EA-4972-A35A-6184AAB074AE}" type="sibTrans" cxnId="{185F9FA0-AB3B-4908-B825-D169C581A104}">
      <dgm:prSet/>
      <dgm:spPr/>
      <dgm:t>
        <a:bodyPr/>
        <a:lstStyle/>
        <a:p>
          <a:endParaRPr lang="zh-CN" altLang="en-US"/>
        </a:p>
      </dgm:t>
    </dgm:pt>
    <dgm:pt modelId="{C3F50636-4A00-443C-8746-485710C84D5C}" type="pres">
      <dgm:prSet presAssocID="{B78A379F-DDBD-4DBE-8EEE-5FEA212C0C10}" presName="Name0" presStyleCnt="0">
        <dgm:presLayoutVars>
          <dgm:chMax val="1"/>
          <dgm:dir/>
          <dgm:animLvl val="ctr"/>
          <dgm:resizeHandles val="exact"/>
        </dgm:presLayoutVars>
      </dgm:prSet>
      <dgm:spPr/>
      <dgm:t>
        <a:bodyPr/>
        <a:lstStyle/>
        <a:p>
          <a:endParaRPr lang="zh-CN" altLang="en-US"/>
        </a:p>
      </dgm:t>
    </dgm:pt>
    <dgm:pt modelId="{AA3F2335-239B-492E-BDA3-FEAAE60E06CB}" type="pres">
      <dgm:prSet presAssocID="{51C5E95D-9F46-4E4A-BFB7-161EAA586809}" presName="centerShape" presStyleLbl="node0" presStyleIdx="0" presStyleCnt="1"/>
      <dgm:spPr/>
      <dgm:t>
        <a:bodyPr/>
        <a:lstStyle/>
        <a:p>
          <a:endParaRPr lang="zh-CN" altLang="en-US"/>
        </a:p>
      </dgm:t>
    </dgm:pt>
    <dgm:pt modelId="{6663228E-8BFF-46FE-AF9C-D1C6969F022F}" type="pres">
      <dgm:prSet presAssocID="{2725C25A-1F31-4940-9F65-3984556A2BD7}" presName="node" presStyleLbl="node1" presStyleIdx="0" presStyleCnt="5" custScaleX="152952" custScaleY="123856">
        <dgm:presLayoutVars>
          <dgm:bulletEnabled val="1"/>
        </dgm:presLayoutVars>
      </dgm:prSet>
      <dgm:spPr/>
      <dgm:t>
        <a:bodyPr/>
        <a:lstStyle/>
        <a:p>
          <a:endParaRPr lang="zh-CN" altLang="en-US"/>
        </a:p>
      </dgm:t>
    </dgm:pt>
    <dgm:pt modelId="{9A7ABCE0-42E6-4793-BA4A-F9B720C8CF83}" type="pres">
      <dgm:prSet presAssocID="{2725C25A-1F31-4940-9F65-3984556A2BD7}" presName="dummy" presStyleCnt="0"/>
      <dgm:spPr/>
      <dgm:t>
        <a:bodyPr/>
        <a:lstStyle/>
        <a:p>
          <a:endParaRPr lang="zh-CN" altLang="en-US"/>
        </a:p>
      </dgm:t>
    </dgm:pt>
    <dgm:pt modelId="{1C880FEB-DAE2-437B-9EC4-2A133B5A0CF2}" type="pres">
      <dgm:prSet presAssocID="{4365FD12-35D5-40D3-8962-241499C07AA6}" presName="sibTrans" presStyleLbl="sibTrans2D1" presStyleIdx="0" presStyleCnt="5"/>
      <dgm:spPr/>
      <dgm:t>
        <a:bodyPr/>
        <a:lstStyle/>
        <a:p>
          <a:endParaRPr lang="zh-CN" altLang="en-US"/>
        </a:p>
      </dgm:t>
    </dgm:pt>
    <dgm:pt modelId="{EA29D2D7-7705-42DF-B248-203D71A80848}" type="pres">
      <dgm:prSet presAssocID="{AF95A46B-FB96-4D99-8BE1-41B76DA6EBAB}" presName="node" presStyleLbl="node1" presStyleIdx="1" presStyleCnt="5">
        <dgm:presLayoutVars>
          <dgm:bulletEnabled val="1"/>
        </dgm:presLayoutVars>
      </dgm:prSet>
      <dgm:spPr/>
      <dgm:t>
        <a:bodyPr/>
        <a:lstStyle/>
        <a:p>
          <a:endParaRPr lang="zh-CN" altLang="en-US"/>
        </a:p>
      </dgm:t>
    </dgm:pt>
    <dgm:pt modelId="{4E9B2A44-2E0F-4350-B475-B37CF38A2DA6}" type="pres">
      <dgm:prSet presAssocID="{AF95A46B-FB96-4D99-8BE1-41B76DA6EBAB}" presName="dummy" presStyleCnt="0"/>
      <dgm:spPr/>
      <dgm:t>
        <a:bodyPr/>
        <a:lstStyle/>
        <a:p>
          <a:endParaRPr lang="zh-CN" altLang="en-US"/>
        </a:p>
      </dgm:t>
    </dgm:pt>
    <dgm:pt modelId="{392E5461-1476-463E-A054-B24D12525BEB}" type="pres">
      <dgm:prSet presAssocID="{CBFD2F12-0038-4494-9860-E53B2B887983}" presName="sibTrans" presStyleLbl="sibTrans2D1" presStyleIdx="1" presStyleCnt="5"/>
      <dgm:spPr/>
      <dgm:t>
        <a:bodyPr/>
        <a:lstStyle/>
        <a:p>
          <a:endParaRPr lang="zh-CN" altLang="en-US"/>
        </a:p>
      </dgm:t>
    </dgm:pt>
    <dgm:pt modelId="{BD75A3D4-5B9C-4AEA-BFAE-952F77073F3A}" type="pres">
      <dgm:prSet presAssocID="{992EF5A5-7E51-4B8D-B05A-479799ADC9C3}" presName="node" presStyleLbl="node1" presStyleIdx="2" presStyleCnt="5">
        <dgm:presLayoutVars>
          <dgm:bulletEnabled val="1"/>
        </dgm:presLayoutVars>
      </dgm:prSet>
      <dgm:spPr/>
      <dgm:t>
        <a:bodyPr/>
        <a:lstStyle/>
        <a:p>
          <a:endParaRPr lang="zh-CN" altLang="en-US"/>
        </a:p>
      </dgm:t>
    </dgm:pt>
    <dgm:pt modelId="{D5BE5E55-5A47-48A0-81D9-BED1B6CF293E}" type="pres">
      <dgm:prSet presAssocID="{992EF5A5-7E51-4B8D-B05A-479799ADC9C3}" presName="dummy" presStyleCnt="0"/>
      <dgm:spPr/>
      <dgm:t>
        <a:bodyPr/>
        <a:lstStyle/>
        <a:p>
          <a:endParaRPr lang="zh-CN" altLang="en-US"/>
        </a:p>
      </dgm:t>
    </dgm:pt>
    <dgm:pt modelId="{70BF7CDF-A675-4D5A-B0D7-1A6AE1A638FA}" type="pres">
      <dgm:prSet presAssocID="{DD826D7C-A1D5-41CD-9A17-8CED20B7D759}" presName="sibTrans" presStyleLbl="sibTrans2D1" presStyleIdx="2" presStyleCnt="5"/>
      <dgm:spPr/>
      <dgm:t>
        <a:bodyPr/>
        <a:lstStyle/>
        <a:p>
          <a:endParaRPr lang="zh-CN" altLang="en-US"/>
        </a:p>
      </dgm:t>
    </dgm:pt>
    <dgm:pt modelId="{E34063BC-D24E-4AAA-9EAE-7B06238C8945}" type="pres">
      <dgm:prSet presAssocID="{6D610B81-CE93-41C4-A033-F0622FCF8BBA}" presName="node" presStyleLbl="node1" presStyleIdx="3" presStyleCnt="5">
        <dgm:presLayoutVars>
          <dgm:bulletEnabled val="1"/>
        </dgm:presLayoutVars>
      </dgm:prSet>
      <dgm:spPr/>
      <dgm:t>
        <a:bodyPr/>
        <a:lstStyle/>
        <a:p>
          <a:endParaRPr lang="zh-CN" altLang="en-US"/>
        </a:p>
      </dgm:t>
    </dgm:pt>
    <dgm:pt modelId="{C27455AD-66A6-443B-A9BF-C27AEDC34AE2}" type="pres">
      <dgm:prSet presAssocID="{6D610B81-CE93-41C4-A033-F0622FCF8BBA}" presName="dummy" presStyleCnt="0"/>
      <dgm:spPr/>
      <dgm:t>
        <a:bodyPr/>
        <a:lstStyle/>
        <a:p>
          <a:endParaRPr lang="zh-CN" altLang="en-US"/>
        </a:p>
      </dgm:t>
    </dgm:pt>
    <dgm:pt modelId="{51431EE0-1B67-41A8-9DF4-7E21022A73F7}" type="pres">
      <dgm:prSet presAssocID="{C531A0B9-04EA-4972-A35A-6184AAB074AE}" presName="sibTrans" presStyleLbl="sibTrans2D1" presStyleIdx="3" presStyleCnt="5"/>
      <dgm:spPr/>
      <dgm:t>
        <a:bodyPr/>
        <a:lstStyle/>
        <a:p>
          <a:endParaRPr lang="zh-CN" altLang="en-US"/>
        </a:p>
      </dgm:t>
    </dgm:pt>
    <dgm:pt modelId="{5A04A1BE-6373-4FF2-93B4-1E9195A9072B}" type="pres">
      <dgm:prSet presAssocID="{F2E46794-3478-43A1-B948-C4AC86546DD8}" presName="node" presStyleLbl="node1" presStyleIdx="4" presStyleCnt="5">
        <dgm:presLayoutVars>
          <dgm:bulletEnabled val="1"/>
        </dgm:presLayoutVars>
      </dgm:prSet>
      <dgm:spPr/>
      <dgm:t>
        <a:bodyPr/>
        <a:lstStyle/>
        <a:p>
          <a:endParaRPr lang="zh-CN" altLang="en-US"/>
        </a:p>
      </dgm:t>
    </dgm:pt>
    <dgm:pt modelId="{E232BBCC-3B54-4171-A7CF-4ECF36346ABE}" type="pres">
      <dgm:prSet presAssocID="{F2E46794-3478-43A1-B948-C4AC86546DD8}" presName="dummy" presStyleCnt="0"/>
      <dgm:spPr/>
      <dgm:t>
        <a:bodyPr/>
        <a:lstStyle/>
        <a:p>
          <a:endParaRPr lang="zh-CN" altLang="en-US"/>
        </a:p>
      </dgm:t>
    </dgm:pt>
    <dgm:pt modelId="{53AA96CA-5B53-4F84-B516-FB92F3A1DA14}" type="pres">
      <dgm:prSet presAssocID="{8D40CA19-7C6F-4F45-A768-F12EB3777275}" presName="sibTrans" presStyleLbl="sibTrans2D1" presStyleIdx="4" presStyleCnt="5"/>
      <dgm:spPr/>
      <dgm:t>
        <a:bodyPr/>
        <a:lstStyle/>
        <a:p>
          <a:endParaRPr lang="zh-CN" altLang="en-US"/>
        </a:p>
      </dgm:t>
    </dgm:pt>
  </dgm:ptLst>
  <dgm:cxnLst>
    <dgm:cxn modelId="{C9150D84-B71B-44CE-9272-43450F524AEC}" srcId="{51C5E95D-9F46-4E4A-BFB7-161EAA586809}" destId="{AF95A46B-FB96-4D99-8BE1-41B76DA6EBAB}" srcOrd="1" destOrd="0" parTransId="{014656F8-E1A9-4F8E-83B3-AEB4BA4BD859}" sibTransId="{CBFD2F12-0038-4494-9860-E53B2B887983}"/>
    <dgm:cxn modelId="{3402F1F7-4EC0-4835-9AAE-C21701EDE9D2}" type="presOf" srcId="{992EF5A5-7E51-4B8D-B05A-479799ADC9C3}" destId="{BD75A3D4-5B9C-4AEA-BFAE-952F77073F3A}" srcOrd="0" destOrd="0" presId="urn:microsoft.com/office/officeart/2005/8/layout/radial6"/>
    <dgm:cxn modelId="{31917661-DEFE-4784-80FB-F23FCBF7991F}" type="presOf" srcId="{8D40CA19-7C6F-4F45-A768-F12EB3777275}" destId="{53AA96CA-5B53-4F84-B516-FB92F3A1DA14}" srcOrd="0" destOrd="0" presId="urn:microsoft.com/office/officeart/2005/8/layout/radial6"/>
    <dgm:cxn modelId="{8945CCCA-49FA-47CB-A960-BBC83327000C}" type="presOf" srcId="{51C5E95D-9F46-4E4A-BFB7-161EAA586809}" destId="{AA3F2335-239B-492E-BDA3-FEAAE60E06CB}" srcOrd="0" destOrd="0" presId="urn:microsoft.com/office/officeart/2005/8/layout/radial6"/>
    <dgm:cxn modelId="{AADE8260-D826-4424-92E0-3F376668E707}" type="presOf" srcId="{2725C25A-1F31-4940-9F65-3984556A2BD7}" destId="{6663228E-8BFF-46FE-AF9C-D1C6969F022F}" srcOrd="0" destOrd="0" presId="urn:microsoft.com/office/officeart/2005/8/layout/radial6"/>
    <dgm:cxn modelId="{0DDF24C7-D5E8-4E57-9CA9-3FFF2B2E809F}" srcId="{51C5E95D-9F46-4E4A-BFB7-161EAA586809}" destId="{F2E46794-3478-43A1-B948-C4AC86546DD8}" srcOrd="4" destOrd="0" parTransId="{D2F22D6E-219A-4E00-9ABA-5A1CAD8FD488}" sibTransId="{8D40CA19-7C6F-4F45-A768-F12EB3777275}"/>
    <dgm:cxn modelId="{E1A55AAF-CB02-4DF9-9B33-A67CE9FD2E5E}" srcId="{51C5E95D-9F46-4E4A-BFB7-161EAA586809}" destId="{992EF5A5-7E51-4B8D-B05A-479799ADC9C3}" srcOrd="2" destOrd="0" parTransId="{F6A1638C-B9FB-4522-B103-27B242927708}" sibTransId="{DD826D7C-A1D5-41CD-9A17-8CED20B7D759}"/>
    <dgm:cxn modelId="{D2520733-1570-4591-B0F0-31F99288A8B0}" srcId="{51C5E95D-9F46-4E4A-BFB7-161EAA586809}" destId="{2725C25A-1F31-4940-9F65-3984556A2BD7}" srcOrd="0" destOrd="0" parTransId="{67C6973D-C51C-48B9-9E76-61D15CE15D94}" sibTransId="{4365FD12-35D5-40D3-8962-241499C07AA6}"/>
    <dgm:cxn modelId="{2357E413-496C-4BD8-9D3D-4E0E8B9A2054}" type="presOf" srcId="{CBFD2F12-0038-4494-9860-E53B2B887983}" destId="{392E5461-1476-463E-A054-B24D12525BEB}" srcOrd="0" destOrd="0" presId="urn:microsoft.com/office/officeart/2005/8/layout/radial6"/>
    <dgm:cxn modelId="{E3A883B5-6F71-4DB4-93C2-55A677B32DA3}" type="presOf" srcId="{C531A0B9-04EA-4972-A35A-6184AAB074AE}" destId="{51431EE0-1B67-41A8-9DF4-7E21022A73F7}" srcOrd="0" destOrd="0" presId="urn:microsoft.com/office/officeart/2005/8/layout/radial6"/>
    <dgm:cxn modelId="{C2329883-4AC4-4359-8DDD-1288B8874D50}" type="presOf" srcId="{DD826D7C-A1D5-41CD-9A17-8CED20B7D759}" destId="{70BF7CDF-A675-4D5A-B0D7-1A6AE1A638FA}" srcOrd="0" destOrd="0" presId="urn:microsoft.com/office/officeart/2005/8/layout/radial6"/>
    <dgm:cxn modelId="{3CFDEC32-99F3-4C81-9548-E799CE7EB7C0}" type="presOf" srcId="{6D610B81-CE93-41C4-A033-F0622FCF8BBA}" destId="{E34063BC-D24E-4AAA-9EAE-7B06238C8945}" srcOrd="0" destOrd="0" presId="urn:microsoft.com/office/officeart/2005/8/layout/radial6"/>
    <dgm:cxn modelId="{185F9FA0-AB3B-4908-B825-D169C581A104}" srcId="{51C5E95D-9F46-4E4A-BFB7-161EAA586809}" destId="{6D610B81-CE93-41C4-A033-F0622FCF8BBA}" srcOrd="3" destOrd="0" parTransId="{19F39037-A1FE-4A11-8BFC-5D60DF8D3BC8}" sibTransId="{C531A0B9-04EA-4972-A35A-6184AAB074AE}"/>
    <dgm:cxn modelId="{3598711F-2ECD-413B-8FC9-5530FA890944}" type="presOf" srcId="{4365FD12-35D5-40D3-8962-241499C07AA6}" destId="{1C880FEB-DAE2-437B-9EC4-2A133B5A0CF2}" srcOrd="0" destOrd="0" presId="urn:microsoft.com/office/officeart/2005/8/layout/radial6"/>
    <dgm:cxn modelId="{0BA721FB-AC54-4AF8-8B7A-47B9C1F86E2C}" type="presOf" srcId="{B78A379F-DDBD-4DBE-8EEE-5FEA212C0C10}" destId="{C3F50636-4A00-443C-8746-485710C84D5C}" srcOrd="0" destOrd="0" presId="urn:microsoft.com/office/officeart/2005/8/layout/radial6"/>
    <dgm:cxn modelId="{CD66861F-AB41-44C1-879D-57BBF00A4BB0}" type="presOf" srcId="{AF95A46B-FB96-4D99-8BE1-41B76DA6EBAB}" destId="{EA29D2D7-7705-42DF-B248-203D71A80848}" srcOrd="0" destOrd="0" presId="urn:microsoft.com/office/officeart/2005/8/layout/radial6"/>
    <dgm:cxn modelId="{B8A1F518-2B4C-4FD3-A1CF-06DAADD5C2BE}" srcId="{B78A379F-DDBD-4DBE-8EEE-5FEA212C0C10}" destId="{51C5E95D-9F46-4E4A-BFB7-161EAA586809}" srcOrd="0" destOrd="0" parTransId="{925A83EB-24C0-4177-B9E3-61B22942DC5C}" sibTransId="{17DD0675-7100-4D3E-BDB2-7E98EB6A301F}"/>
    <dgm:cxn modelId="{8A8F4FAC-470B-44FF-8DD6-36100D7156E6}" type="presOf" srcId="{F2E46794-3478-43A1-B948-C4AC86546DD8}" destId="{5A04A1BE-6373-4FF2-93B4-1E9195A9072B}" srcOrd="0" destOrd="0" presId="urn:microsoft.com/office/officeart/2005/8/layout/radial6"/>
    <dgm:cxn modelId="{7B5B8F85-B54B-439D-804B-60FA3CF069AE}" type="presParOf" srcId="{C3F50636-4A00-443C-8746-485710C84D5C}" destId="{AA3F2335-239B-492E-BDA3-FEAAE60E06CB}" srcOrd="0" destOrd="0" presId="urn:microsoft.com/office/officeart/2005/8/layout/radial6"/>
    <dgm:cxn modelId="{00102626-A97C-4159-A912-AAC33625A7C6}" type="presParOf" srcId="{C3F50636-4A00-443C-8746-485710C84D5C}" destId="{6663228E-8BFF-46FE-AF9C-D1C6969F022F}" srcOrd="1" destOrd="0" presId="urn:microsoft.com/office/officeart/2005/8/layout/radial6"/>
    <dgm:cxn modelId="{94CB6A25-B7E3-4E9A-BC07-C9E8AF6FB1AB}" type="presParOf" srcId="{C3F50636-4A00-443C-8746-485710C84D5C}" destId="{9A7ABCE0-42E6-4793-BA4A-F9B720C8CF83}" srcOrd="2" destOrd="0" presId="urn:microsoft.com/office/officeart/2005/8/layout/radial6"/>
    <dgm:cxn modelId="{675E546D-6B9C-4FE0-9BE1-C9EEC2F40641}" type="presParOf" srcId="{C3F50636-4A00-443C-8746-485710C84D5C}" destId="{1C880FEB-DAE2-437B-9EC4-2A133B5A0CF2}" srcOrd="3" destOrd="0" presId="urn:microsoft.com/office/officeart/2005/8/layout/radial6"/>
    <dgm:cxn modelId="{DBF89C5A-2CFE-4BE5-AB17-0655F1797933}" type="presParOf" srcId="{C3F50636-4A00-443C-8746-485710C84D5C}" destId="{EA29D2D7-7705-42DF-B248-203D71A80848}" srcOrd="4" destOrd="0" presId="urn:microsoft.com/office/officeart/2005/8/layout/radial6"/>
    <dgm:cxn modelId="{6ED628E3-28F6-4786-AA61-E34E661C6F64}" type="presParOf" srcId="{C3F50636-4A00-443C-8746-485710C84D5C}" destId="{4E9B2A44-2E0F-4350-B475-B37CF38A2DA6}" srcOrd="5" destOrd="0" presId="urn:microsoft.com/office/officeart/2005/8/layout/radial6"/>
    <dgm:cxn modelId="{AAA09DC1-C0D9-4067-A908-5212411F7E33}" type="presParOf" srcId="{C3F50636-4A00-443C-8746-485710C84D5C}" destId="{392E5461-1476-463E-A054-B24D12525BEB}" srcOrd="6" destOrd="0" presId="urn:microsoft.com/office/officeart/2005/8/layout/radial6"/>
    <dgm:cxn modelId="{038BCD20-89C1-44DB-96FA-2EBB13BB7915}" type="presParOf" srcId="{C3F50636-4A00-443C-8746-485710C84D5C}" destId="{BD75A3D4-5B9C-4AEA-BFAE-952F77073F3A}" srcOrd="7" destOrd="0" presId="urn:microsoft.com/office/officeart/2005/8/layout/radial6"/>
    <dgm:cxn modelId="{04DFA7D4-6131-494B-BEBD-565C6C876C66}" type="presParOf" srcId="{C3F50636-4A00-443C-8746-485710C84D5C}" destId="{D5BE5E55-5A47-48A0-81D9-BED1B6CF293E}" srcOrd="8" destOrd="0" presId="urn:microsoft.com/office/officeart/2005/8/layout/radial6"/>
    <dgm:cxn modelId="{DBBE9CB3-0886-482F-A973-71E4D140DB4D}" type="presParOf" srcId="{C3F50636-4A00-443C-8746-485710C84D5C}" destId="{70BF7CDF-A675-4D5A-B0D7-1A6AE1A638FA}" srcOrd="9" destOrd="0" presId="urn:microsoft.com/office/officeart/2005/8/layout/radial6"/>
    <dgm:cxn modelId="{B37669C4-B21A-401E-9181-395996AD87DE}" type="presParOf" srcId="{C3F50636-4A00-443C-8746-485710C84D5C}" destId="{E34063BC-D24E-4AAA-9EAE-7B06238C8945}" srcOrd="10" destOrd="0" presId="urn:microsoft.com/office/officeart/2005/8/layout/radial6"/>
    <dgm:cxn modelId="{9DEB7E0F-CF5D-4AAC-BCEF-84AC3340C70D}" type="presParOf" srcId="{C3F50636-4A00-443C-8746-485710C84D5C}" destId="{C27455AD-66A6-443B-A9BF-C27AEDC34AE2}" srcOrd="11" destOrd="0" presId="urn:microsoft.com/office/officeart/2005/8/layout/radial6"/>
    <dgm:cxn modelId="{669AE414-67A9-4144-A70D-1C47E5EE21DC}" type="presParOf" srcId="{C3F50636-4A00-443C-8746-485710C84D5C}" destId="{51431EE0-1B67-41A8-9DF4-7E21022A73F7}" srcOrd="12" destOrd="0" presId="urn:microsoft.com/office/officeart/2005/8/layout/radial6"/>
    <dgm:cxn modelId="{E0508543-C03D-459E-8222-5CB3DAEE713D}" type="presParOf" srcId="{C3F50636-4A00-443C-8746-485710C84D5C}" destId="{5A04A1BE-6373-4FF2-93B4-1E9195A9072B}" srcOrd="13" destOrd="0" presId="urn:microsoft.com/office/officeart/2005/8/layout/radial6"/>
    <dgm:cxn modelId="{ADAEB6E5-E0F6-4172-AE4A-136ECEBA3B0B}" type="presParOf" srcId="{C3F50636-4A00-443C-8746-485710C84D5C}" destId="{E232BBCC-3B54-4171-A7CF-4ECF36346ABE}" srcOrd="14" destOrd="0" presId="urn:microsoft.com/office/officeart/2005/8/layout/radial6"/>
    <dgm:cxn modelId="{79A8EA62-15D3-4AC3-A20A-99B9C3237414}" type="presParOf" srcId="{C3F50636-4A00-443C-8746-485710C84D5C}" destId="{53AA96CA-5B53-4F84-B516-FB92F3A1DA14}"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l"/>
          <a:r>
            <a:rPr lang="zh-CN" altLang="en-US" sz="1200">
              <a:ln/>
            </a:rPr>
            <a:t>数据</a:t>
          </a:r>
          <a:endParaRPr lang="en-US" altLang="zh-CN" sz="1200">
            <a:ln/>
          </a:endParaRPr>
        </a:p>
        <a:p>
          <a:pPr algn="l"/>
          <a:r>
            <a:rPr lang="en-US" altLang="zh-CN" sz="1200">
              <a:ln/>
            </a:rPr>
            <a:t>1.</a:t>
          </a:r>
          <a:r>
            <a:rPr lang="zh-CN" altLang="en-US" sz="1200">
              <a:ln/>
            </a:rPr>
            <a:t>价格数据</a:t>
          </a:r>
          <a:endParaRPr lang="en-US" altLang="zh-CN" sz="1200">
            <a:ln/>
          </a:endParaRPr>
        </a:p>
        <a:p>
          <a:pPr algn="l"/>
          <a:r>
            <a:rPr lang="en-US" altLang="zh-CN" sz="1200">
              <a:ln/>
            </a:rPr>
            <a:t>2.</a:t>
          </a:r>
          <a:r>
            <a:rPr lang="zh-CN" altLang="en-US" sz="1200">
              <a:ln/>
            </a:rPr>
            <a:t>基本面数据</a:t>
          </a:r>
          <a:endParaRPr lang="en-US" altLang="zh-CN" sz="1200">
            <a:ln/>
          </a:endParaRPr>
        </a:p>
        <a:p>
          <a:pPr algn="l"/>
          <a:r>
            <a:rPr lang="en-US" altLang="zh-CN" sz="1200">
              <a:ln/>
            </a:rPr>
            <a:t>3.</a:t>
          </a:r>
          <a:r>
            <a:rPr lang="zh-CN" altLang="en-US" sz="1200">
              <a:ln/>
            </a:rPr>
            <a:t>经济统计数据</a:t>
          </a:r>
          <a:endParaRPr lang="en-US" altLang="zh-CN" sz="1200">
            <a:ln/>
          </a:endParaRPr>
        </a:p>
        <a:p>
          <a:pPr algn="l"/>
          <a:r>
            <a:rPr lang="en-US" altLang="zh-CN" sz="1100">
              <a:ln/>
            </a:rPr>
            <a:t>4.</a:t>
          </a:r>
          <a:r>
            <a:rPr lang="zh-CN" altLang="en-US" sz="1100">
              <a:ln/>
            </a:rPr>
            <a:t>经济政策、利率、汇率</a:t>
          </a:r>
          <a:r>
            <a:rPr lang="en-US" altLang="zh-CN" sz="1100">
              <a:ln/>
            </a:rPr>
            <a:t>...</a:t>
          </a:r>
        </a:p>
        <a:p>
          <a:pPr algn="l"/>
          <a:r>
            <a:rPr lang="en-US" altLang="zh-CN" sz="1200">
              <a:ln/>
            </a:rPr>
            <a:t>5.</a:t>
          </a:r>
          <a:r>
            <a:rPr lang="zh-CN" altLang="en-US" sz="1200">
              <a:ln/>
            </a:rPr>
            <a:t>新闻</a:t>
          </a:r>
          <a:r>
            <a:rPr lang="en-US" altLang="zh-CN" sz="1200">
              <a:ln/>
            </a:rPr>
            <a:t>/</a:t>
          </a:r>
          <a:r>
            <a:rPr lang="zh-CN" altLang="en-US" sz="1200">
              <a:ln/>
            </a:rPr>
            <a:t>博客</a:t>
          </a:r>
          <a:r>
            <a:rPr lang="en-US" altLang="zh-CN" sz="1200">
              <a:ln/>
            </a:rPr>
            <a:t>......</a:t>
          </a:r>
          <a:endParaRPr lang="zh-CN" altLang="en-US" sz="1200">
            <a:ln/>
          </a:endParaRPr>
        </a:p>
      </dgm:t>
    </dgm:pt>
    <dgm:pt modelId="{83124CDF-1AAD-482F-8FDE-7383D5CD6800}" type="parTrans" cxnId="{C1CC3088-32E7-4DE0-9EB7-CDBDB7B5A2C9}">
      <dgm:prSet/>
      <dgm:spPr/>
      <dgm:t>
        <a:bodyPr/>
        <a:lstStyle/>
        <a:p>
          <a:pPr algn="ctr"/>
          <a:endParaRPr lang="zh-CN" altLang="en-US" sz="12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200">
            <a:ln>
              <a:solidFill>
                <a:sysClr val="windowText" lastClr="000000"/>
              </a:solidFill>
            </a:ln>
          </a:endParaRPr>
        </a:p>
      </dgm:t>
    </dgm:pt>
    <dgm:pt modelId="{8AF33CA1-9976-4881-9F2D-E59BE9EABB7A}">
      <dgm:prSet phldrT="[文本]" custT="1"/>
      <dgm:spPr/>
      <dgm:t>
        <a:bodyPr/>
        <a:lstStyle/>
        <a:p>
          <a:pPr algn="l"/>
          <a:r>
            <a:rPr lang="zh-CN" altLang="en-US" sz="1200">
              <a:ln/>
            </a:rPr>
            <a:t>方法</a:t>
          </a:r>
          <a:endParaRPr lang="en-US" altLang="zh-CN" sz="1200">
            <a:ln/>
          </a:endParaRPr>
        </a:p>
        <a:p>
          <a:pPr algn="l"/>
          <a:r>
            <a:rPr lang="en-US" altLang="zh-CN" sz="1200">
              <a:ln/>
            </a:rPr>
            <a:t>1.</a:t>
          </a:r>
          <a:r>
            <a:rPr lang="zh-CN" altLang="en-US" sz="1200">
              <a:ln/>
            </a:rPr>
            <a:t>传统机器学习方法</a:t>
          </a:r>
          <a:endParaRPr lang="en-US" altLang="zh-CN" sz="1200">
            <a:ln/>
          </a:endParaRPr>
        </a:p>
        <a:p>
          <a:pPr algn="l"/>
          <a:r>
            <a:rPr lang="en-US" altLang="zh-CN" sz="1200">
              <a:ln/>
            </a:rPr>
            <a:t>2.</a:t>
          </a:r>
          <a:r>
            <a:rPr lang="zh-CN" altLang="en-US" sz="1200">
              <a:ln/>
            </a:rPr>
            <a:t>深度学习方法</a:t>
          </a:r>
          <a:endParaRPr lang="en-US" altLang="zh-CN" sz="1200">
            <a:ln/>
          </a:endParaRPr>
        </a:p>
        <a:p>
          <a:pPr algn="l"/>
          <a:r>
            <a:rPr lang="en-US" altLang="zh-CN" sz="1200">
              <a:ln/>
            </a:rPr>
            <a:t>3.</a:t>
          </a:r>
          <a:r>
            <a:rPr lang="zh-CN" altLang="en-US" sz="1200">
              <a:ln/>
            </a:rPr>
            <a:t>大模型</a:t>
          </a:r>
        </a:p>
      </dgm:t>
    </dgm:pt>
    <dgm:pt modelId="{B333CE6F-7393-45B5-89D5-36ACA336C732}" type="parTrans" cxnId="{26343660-C120-41EB-97BF-115CE21AC4B3}">
      <dgm:prSet/>
      <dgm:spPr/>
      <dgm:t>
        <a:bodyPr/>
        <a:lstStyle/>
        <a:p>
          <a:pPr algn="ctr"/>
          <a:endParaRPr lang="zh-CN" altLang="en-US" sz="12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200">
            <a:ln>
              <a:solidFill>
                <a:sysClr val="windowText" lastClr="000000"/>
              </a:solidFill>
            </a:ln>
          </a:endParaRPr>
        </a:p>
      </dgm:t>
    </dgm:pt>
    <dgm:pt modelId="{4E018FB0-4B66-4063-92C0-16B762A04046}">
      <dgm:prSet phldrT="[文本]" custT="1"/>
      <dgm:spPr/>
      <dgm:t>
        <a:bodyPr/>
        <a:lstStyle/>
        <a:p>
          <a:pPr algn="ctr"/>
          <a:r>
            <a:rPr lang="zh-CN" altLang="en-US" sz="1200" dirty="0">
              <a:ln/>
            </a:rPr>
            <a:t>结论</a:t>
          </a:r>
          <a:endParaRPr lang="en-US" altLang="zh-CN" sz="1200" dirty="0">
            <a:ln/>
          </a:endParaRPr>
        </a:p>
        <a:p>
          <a:pPr algn="ctr"/>
          <a:r>
            <a:rPr lang="en-US" altLang="zh-CN" sz="1200" dirty="0">
              <a:ln/>
            </a:rPr>
            <a:t>1.</a:t>
          </a:r>
          <a:r>
            <a:rPr lang="zh-CN" altLang="en-US" sz="1200" dirty="0">
              <a:ln/>
            </a:rPr>
            <a:t>选股</a:t>
          </a:r>
          <a:endParaRPr lang="en-US" altLang="zh-CN" sz="1200" dirty="0">
            <a:ln/>
          </a:endParaRPr>
        </a:p>
        <a:p>
          <a:pPr algn="ctr"/>
          <a:r>
            <a:rPr lang="en-US" altLang="zh-CN" sz="1200" dirty="0">
              <a:ln/>
            </a:rPr>
            <a:t>2.</a:t>
          </a:r>
          <a:r>
            <a:rPr lang="zh-CN" altLang="en-US" sz="1200" dirty="0">
              <a:ln/>
            </a:rPr>
            <a:t>择时</a:t>
          </a:r>
        </a:p>
      </dgm:t>
    </dgm:pt>
    <dgm:pt modelId="{135D8BC7-61A1-4B4E-AA9D-D23F84E6CF32}" type="parTrans" cxnId="{2D807FD2-BC31-436A-9391-F9210CA907C3}">
      <dgm:prSet/>
      <dgm:spPr/>
      <dgm:t>
        <a:bodyPr/>
        <a:lstStyle/>
        <a:p>
          <a:pPr algn="ctr"/>
          <a:endParaRPr lang="zh-CN" altLang="en-US" sz="12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2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3">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2"/>
      <dgm:spPr/>
      <dgm:t>
        <a:bodyPr/>
        <a:lstStyle/>
        <a:p>
          <a:endParaRPr lang="zh-CN" altLang="en-US"/>
        </a:p>
      </dgm:t>
    </dgm:pt>
    <dgm:pt modelId="{0992BE2A-F581-498A-80DF-A95A8392331A}" type="pres">
      <dgm:prSet presAssocID="{B6401375-8C22-45FF-A9F0-2DC1225DA6AC}" presName="connectorText" presStyleLbl="sibTrans2D1" presStyleIdx="0" presStyleCnt="2"/>
      <dgm:spPr/>
      <dgm:t>
        <a:bodyPr/>
        <a:lstStyle/>
        <a:p>
          <a:endParaRPr lang="zh-CN" altLang="en-US"/>
        </a:p>
      </dgm:t>
    </dgm:pt>
    <dgm:pt modelId="{33DEE26F-90CC-4388-950D-D08A4DAD4C2A}" type="pres">
      <dgm:prSet presAssocID="{8AF33CA1-9976-4881-9F2D-E59BE9EABB7A}" presName="node" presStyleLbl="node1" presStyleIdx="1" presStyleCnt="3">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2"/>
      <dgm:spPr/>
      <dgm:t>
        <a:bodyPr/>
        <a:lstStyle/>
        <a:p>
          <a:endParaRPr lang="zh-CN" altLang="en-US"/>
        </a:p>
      </dgm:t>
    </dgm:pt>
    <dgm:pt modelId="{2FC51832-50A6-4416-B0CF-B19C3685A585}" type="pres">
      <dgm:prSet presAssocID="{0FABE9F4-8175-44C1-A4D2-BC06211E4328}" presName="connectorText" presStyleLbl="sibTrans2D1" presStyleIdx="1" presStyleCnt="2"/>
      <dgm:spPr/>
      <dgm:t>
        <a:bodyPr/>
        <a:lstStyle/>
        <a:p>
          <a:endParaRPr lang="zh-CN" altLang="en-US"/>
        </a:p>
      </dgm:t>
    </dgm:pt>
    <dgm:pt modelId="{1F211106-ED29-467F-94D8-A05553FDA05B}" type="pres">
      <dgm:prSet presAssocID="{4E018FB0-4B66-4063-92C0-16B762A04046}" presName="node" presStyleLbl="node1" presStyleIdx="2" presStyleCnt="3">
        <dgm:presLayoutVars>
          <dgm:bulletEnabled val="1"/>
        </dgm:presLayoutVars>
      </dgm:prSet>
      <dgm:spPr/>
      <dgm:t>
        <a:bodyPr/>
        <a:lstStyle/>
        <a:p>
          <a:endParaRPr lang="zh-CN" altLang="en-US"/>
        </a:p>
      </dgm:t>
    </dgm:pt>
  </dgm:ptLst>
  <dgm:cxnLst>
    <dgm:cxn modelId="{56267BEC-2438-464D-AD31-1935553CA4ED}" type="presOf" srcId="{B6401375-8C22-45FF-A9F0-2DC1225DA6AC}" destId="{D97CA009-6760-4D51-B2A3-006158A949CD}"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D4E5D647-ECD5-4A3E-9CA1-07D7BAA2765A}" type="presOf" srcId="{A3DFA444-DCE4-463E-891D-3835479BEABA}" destId="{D3CF83B2-A04B-4703-92C8-25CB2D4EEDF7}" srcOrd="0" destOrd="0" presId="urn:microsoft.com/office/officeart/2005/8/layout/process1"/>
    <dgm:cxn modelId="{60E5765A-7C2A-47A5-9797-F3B2DC9B0571}" type="presOf" srcId="{0FABE9F4-8175-44C1-A4D2-BC06211E4328}" destId="{2FC51832-50A6-4416-B0CF-B19C3685A585}" srcOrd="1" destOrd="0" presId="urn:microsoft.com/office/officeart/2005/8/layout/process1"/>
    <dgm:cxn modelId="{C1CC3088-32E7-4DE0-9EB7-CDBDB7B5A2C9}" srcId="{A0474716-F2A9-4BA1-9DAE-63B9A90598E8}" destId="{A3DFA444-DCE4-463E-891D-3835479BEABA}" srcOrd="0" destOrd="0" parTransId="{83124CDF-1AAD-482F-8FDE-7383D5CD6800}" sibTransId="{B6401375-8C22-45FF-A9F0-2DC1225DA6AC}"/>
    <dgm:cxn modelId="{D5BA369F-487E-4225-B894-AC79CA510A64}" type="presOf" srcId="{A0474716-F2A9-4BA1-9DAE-63B9A90598E8}" destId="{A560E6C3-EBEB-4F4F-A7AD-20C5380F0963}" srcOrd="0" destOrd="0" presId="urn:microsoft.com/office/officeart/2005/8/layout/process1"/>
    <dgm:cxn modelId="{0C355400-7A4D-470A-80C6-D9DF31F776A1}" type="presOf" srcId="{8AF33CA1-9976-4881-9F2D-E59BE9EABB7A}" destId="{33DEE26F-90CC-4388-950D-D08A4DAD4C2A}"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321AAB0A-0F69-4E59-9730-45E9224EC7B5}" type="presOf" srcId="{4E018FB0-4B66-4063-92C0-16B762A04046}" destId="{1F211106-ED29-467F-94D8-A05553FDA05B}" srcOrd="0"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ctr"/>
          <a:r>
            <a:rPr lang="zh-CN" altLang="en-US" sz="1400">
              <a:ln/>
            </a:rPr>
            <a:t>数据收集</a:t>
          </a:r>
        </a:p>
      </dgm:t>
    </dgm:pt>
    <dgm:pt modelId="{83124CDF-1AAD-482F-8FDE-7383D5CD6800}" type="parTrans" cxnId="{C1CC3088-32E7-4DE0-9EB7-CDBDB7B5A2C9}">
      <dgm:prSet/>
      <dgm:spPr/>
      <dgm:t>
        <a:bodyPr/>
        <a:lstStyle/>
        <a:p>
          <a:pPr algn="ctr"/>
          <a:endParaRPr lang="zh-CN" altLang="en-US" sz="14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400">
            <a:ln>
              <a:solidFill>
                <a:sysClr val="windowText" lastClr="000000"/>
              </a:solidFill>
            </a:ln>
          </a:endParaRPr>
        </a:p>
      </dgm:t>
    </dgm:pt>
    <dgm:pt modelId="{8AF33CA1-9976-4881-9F2D-E59BE9EABB7A}">
      <dgm:prSet phldrT="[文本]" custT="1"/>
      <dgm:spPr/>
      <dgm:t>
        <a:bodyPr/>
        <a:lstStyle/>
        <a:p>
          <a:pPr algn="ctr"/>
          <a:r>
            <a:rPr lang="zh-CN" altLang="en-US" sz="1400">
              <a:ln/>
            </a:rPr>
            <a:t>数据分析与决策</a:t>
          </a:r>
        </a:p>
      </dgm:t>
    </dgm:pt>
    <dgm:pt modelId="{B333CE6F-7393-45B5-89D5-36ACA336C732}" type="parTrans" cxnId="{26343660-C120-41EB-97BF-115CE21AC4B3}">
      <dgm:prSet/>
      <dgm:spPr/>
      <dgm:t>
        <a:bodyPr/>
        <a:lstStyle/>
        <a:p>
          <a:pPr algn="ctr"/>
          <a:endParaRPr lang="zh-CN" altLang="en-US" sz="14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400">
            <a:ln>
              <a:solidFill>
                <a:sysClr val="windowText" lastClr="000000"/>
              </a:solidFill>
            </a:ln>
          </a:endParaRPr>
        </a:p>
      </dgm:t>
    </dgm:pt>
    <dgm:pt modelId="{4E018FB0-4B66-4063-92C0-16B762A04046}">
      <dgm:prSet phldrT="[文本]" custT="1"/>
      <dgm:spPr/>
      <dgm:t>
        <a:bodyPr/>
        <a:lstStyle/>
        <a:p>
          <a:pPr algn="ctr"/>
          <a:r>
            <a:rPr lang="zh-CN" altLang="en-US" sz="1400">
              <a:ln/>
            </a:rPr>
            <a:t>订单执行</a:t>
          </a:r>
        </a:p>
      </dgm:t>
    </dgm:pt>
    <dgm:pt modelId="{135D8BC7-61A1-4B4E-AA9D-D23F84E6CF32}" type="parTrans" cxnId="{2D807FD2-BC31-436A-9391-F9210CA907C3}">
      <dgm:prSet/>
      <dgm:spPr/>
      <dgm:t>
        <a:bodyPr/>
        <a:lstStyle/>
        <a:p>
          <a:pPr algn="ctr"/>
          <a:endParaRPr lang="zh-CN" altLang="en-US" sz="14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400">
            <a:ln>
              <a:solidFill>
                <a:sysClr val="windowText" lastClr="000000"/>
              </a:solidFill>
            </a:ln>
          </a:endParaRPr>
        </a:p>
      </dgm:t>
    </dgm:pt>
    <dgm:pt modelId="{EAAA4D29-8A6C-4383-9671-906A24348478}">
      <dgm:prSet custT="1"/>
      <dgm:spPr/>
      <dgm:t>
        <a:bodyPr/>
        <a:lstStyle/>
        <a:p>
          <a:pPr algn="ctr"/>
          <a:r>
            <a:rPr lang="zh-CN" altLang="en-US" sz="1400">
              <a:ln/>
            </a:rPr>
            <a:t>监控与模型优化</a:t>
          </a:r>
        </a:p>
      </dgm:t>
    </dgm:pt>
    <dgm:pt modelId="{C890676E-9D1D-4ACA-B1D6-1294CA5CC80F}" type="parTrans" cxnId="{FA1C13EE-B987-4F0A-B595-C1341B018C63}">
      <dgm:prSet/>
      <dgm:spPr/>
      <dgm:t>
        <a:bodyPr/>
        <a:lstStyle/>
        <a:p>
          <a:pPr algn="ctr"/>
          <a:endParaRPr lang="zh-CN" altLang="en-US" sz="1400">
            <a:ln>
              <a:solidFill>
                <a:sysClr val="windowText" lastClr="000000"/>
              </a:solidFill>
            </a:ln>
          </a:endParaRPr>
        </a:p>
      </dgm:t>
    </dgm:pt>
    <dgm:pt modelId="{2791F702-E922-4E1C-B4B5-A9E76DDDE2EE}" type="sibTrans" cxnId="{FA1C13EE-B987-4F0A-B595-C1341B018C63}">
      <dgm:prSet/>
      <dgm:spPr/>
      <dgm:t>
        <a:bodyPr/>
        <a:lstStyle/>
        <a:p>
          <a:pPr algn="ctr"/>
          <a:endParaRPr lang="zh-CN" altLang="en-US" sz="14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4">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3"/>
      <dgm:spPr/>
      <dgm:t>
        <a:bodyPr/>
        <a:lstStyle/>
        <a:p>
          <a:endParaRPr lang="zh-CN" altLang="en-US"/>
        </a:p>
      </dgm:t>
    </dgm:pt>
    <dgm:pt modelId="{0992BE2A-F581-498A-80DF-A95A8392331A}" type="pres">
      <dgm:prSet presAssocID="{B6401375-8C22-45FF-A9F0-2DC1225DA6AC}" presName="connectorText" presStyleLbl="sibTrans2D1" presStyleIdx="0" presStyleCnt="3"/>
      <dgm:spPr/>
      <dgm:t>
        <a:bodyPr/>
        <a:lstStyle/>
        <a:p>
          <a:endParaRPr lang="zh-CN" altLang="en-US"/>
        </a:p>
      </dgm:t>
    </dgm:pt>
    <dgm:pt modelId="{33DEE26F-90CC-4388-950D-D08A4DAD4C2A}" type="pres">
      <dgm:prSet presAssocID="{8AF33CA1-9976-4881-9F2D-E59BE9EABB7A}" presName="node" presStyleLbl="node1" presStyleIdx="1" presStyleCnt="4">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3"/>
      <dgm:spPr/>
      <dgm:t>
        <a:bodyPr/>
        <a:lstStyle/>
        <a:p>
          <a:endParaRPr lang="zh-CN" altLang="en-US"/>
        </a:p>
      </dgm:t>
    </dgm:pt>
    <dgm:pt modelId="{2FC51832-50A6-4416-B0CF-B19C3685A585}" type="pres">
      <dgm:prSet presAssocID="{0FABE9F4-8175-44C1-A4D2-BC06211E4328}" presName="connectorText" presStyleLbl="sibTrans2D1" presStyleIdx="1" presStyleCnt="3"/>
      <dgm:spPr/>
      <dgm:t>
        <a:bodyPr/>
        <a:lstStyle/>
        <a:p>
          <a:endParaRPr lang="zh-CN" altLang="en-US"/>
        </a:p>
      </dgm:t>
    </dgm:pt>
    <dgm:pt modelId="{1F211106-ED29-467F-94D8-A05553FDA05B}" type="pres">
      <dgm:prSet presAssocID="{4E018FB0-4B66-4063-92C0-16B762A04046}" presName="node" presStyleLbl="node1" presStyleIdx="2" presStyleCnt="4">
        <dgm:presLayoutVars>
          <dgm:bulletEnabled val="1"/>
        </dgm:presLayoutVars>
      </dgm:prSet>
      <dgm:spPr/>
      <dgm:t>
        <a:bodyPr/>
        <a:lstStyle/>
        <a:p>
          <a:endParaRPr lang="zh-CN" altLang="en-US"/>
        </a:p>
      </dgm:t>
    </dgm:pt>
    <dgm:pt modelId="{54C7EA8F-B3AE-4675-BE5C-88CC8C20B6AA}" type="pres">
      <dgm:prSet presAssocID="{82499687-B32C-4CCE-99B0-572088B45465}" presName="sibTrans" presStyleLbl="sibTrans2D1" presStyleIdx="2" presStyleCnt="3"/>
      <dgm:spPr/>
      <dgm:t>
        <a:bodyPr/>
        <a:lstStyle/>
        <a:p>
          <a:endParaRPr lang="zh-CN" altLang="en-US"/>
        </a:p>
      </dgm:t>
    </dgm:pt>
    <dgm:pt modelId="{6FF437B0-FB04-4A2A-B596-39920CBFAFD3}" type="pres">
      <dgm:prSet presAssocID="{82499687-B32C-4CCE-99B0-572088B45465}" presName="connectorText" presStyleLbl="sibTrans2D1" presStyleIdx="2" presStyleCnt="3"/>
      <dgm:spPr/>
      <dgm:t>
        <a:bodyPr/>
        <a:lstStyle/>
        <a:p>
          <a:endParaRPr lang="zh-CN" altLang="en-US"/>
        </a:p>
      </dgm:t>
    </dgm:pt>
    <dgm:pt modelId="{4A0DDA7E-C85D-4FDA-894E-942CAF5A1B03}" type="pres">
      <dgm:prSet presAssocID="{EAAA4D29-8A6C-4383-9671-906A24348478}" presName="node" presStyleLbl="node1" presStyleIdx="3" presStyleCnt="4">
        <dgm:presLayoutVars>
          <dgm:bulletEnabled val="1"/>
        </dgm:presLayoutVars>
      </dgm:prSet>
      <dgm:spPr/>
      <dgm:t>
        <a:bodyPr/>
        <a:lstStyle/>
        <a:p>
          <a:endParaRPr lang="zh-CN" altLang="en-US"/>
        </a:p>
      </dgm:t>
    </dgm:pt>
  </dgm:ptLst>
  <dgm:cxnLst>
    <dgm:cxn modelId="{C1CC3088-32E7-4DE0-9EB7-CDBDB7B5A2C9}" srcId="{A0474716-F2A9-4BA1-9DAE-63B9A90598E8}" destId="{A3DFA444-DCE4-463E-891D-3835479BEABA}" srcOrd="0" destOrd="0" parTransId="{83124CDF-1AAD-482F-8FDE-7383D5CD6800}" sibTransId="{B6401375-8C22-45FF-A9F0-2DC1225DA6AC}"/>
    <dgm:cxn modelId="{60E5765A-7C2A-47A5-9797-F3B2DC9B0571}" type="presOf" srcId="{0FABE9F4-8175-44C1-A4D2-BC06211E4328}" destId="{2FC51832-50A6-4416-B0CF-B19C3685A585}" srcOrd="1"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56267BEC-2438-464D-AD31-1935553CA4ED}" type="presOf" srcId="{B6401375-8C22-45FF-A9F0-2DC1225DA6AC}" destId="{D97CA009-6760-4D51-B2A3-006158A949CD}" srcOrd="0" destOrd="0" presId="urn:microsoft.com/office/officeart/2005/8/layout/process1"/>
    <dgm:cxn modelId="{321AAB0A-0F69-4E59-9730-45E9224EC7B5}" type="presOf" srcId="{4E018FB0-4B66-4063-92C0-16B762A04046}" destId="{1F211106-ED29-467F-94D8-A05553FDA05B}"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D4E5D647-ECD5-4A3E-9CA1-07D7BAA2765A}" type="presOf" srcId="{A3DFA444-DCE4-463E-891D-3835479BEABA}" destId="{D3CF83B2-A04B-4703-92C8-25CB2D4EEDF7}" srcOrd="0" destOrd="0" presId="urn:microsoft.com/office/officeart/2005/8/layout/process1"/>
    <dgm:cxn modelId="{E5CD6076-D7D5-4317-932D-077DDA0CE010}" type="presOf" srcId="{82499687-B32C-4CCE-99B0-572088B45465}" destId="{54C7EA8F-B3AE-4675-BE5C-88CC8C20B6AA}" srcOrd="0" destOrd="0" presId="urn:microsoft.com/office/officeart/2005/8/layout/process1"/>
    <dgm:cxn modelId="{FA1C13EE-B987-4F0A-B595-C1341B018C63}" srcId="{A0474716-F2A9-4BA1-9DAE-63B9A90598E8}" destId="{EAAA4D29-8A6C-4383-9671-906A24348478}" srcOrd="3" destOrd="0" parTransId="{C890676E-9D1D-4ACA-B1D6-1294CA5CC80F}" sibTransId="{2791F702-E922-4E1C-B4B5-A9E76DDDE2EE}"/>
    <dgm:cxn modelId="{0C355400-7A4D-470A-80C6-D9DF31F776A1}" type="presOf" srcId="{8AF33CA1-9976-4881-9F2D-E59BE9EABB7A}" destId="{33DEE26F-90CC-4388-950D-D08A4DAD4C2A}" srcOrd="0" destOrd="0" presId="urn:microsoft.com/office/officeart/2005/8/layout/process1"/>
    <dgm:cxn modelId="{D5BA369F-487E-4225-B894-AC79CA510A64}" type="presOf" srcId="{A0474716-F2A9-4BA1-9DAE-63B9A90598E8}" destId="{A560E6C3-EBEB-4F4F-A7AD-20C5380F0963}" srcOrd="0" destOrd="0" presId="urn:microsoft.com/office/officeart/2005/8/layout/process1"/>
    <dgm:cxn modelId="{F7B93B3C-A662-47DF-8BE1-C6C9164E6BDA}" type="presOf" srcId="{82499687-B32C-4CCE-99B0-572088B45465}" destId="{6FF437B0-FB04-4A2A-B596-39920CBFAFD3}" srcOrd="1" destOrd="0" presId="urn:microsoft.com/office/officeart/2005/8/layout/process1"/>
    <dgm:cxn modelId="{F8CA7040-013E-4DA1-9230-85883478E525}" type="presOf" srcId="{EAAA4D29-8A6C-4383-9671-906A24348478}" destId="{4A0DDA7E-C85D-4FDA-894E-942CAF5A1B03}" srcOrd="0"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 modelId="{83986CB5-E771-4D68-B110-0F61CDB6E701}" type="presParOf" srcId="{A560E6C3-EBEB-4F4F-A7AD-20C5380F0963}" destId="{54C7EA8F-B3AE-4675-BE5C-88CC8C20B6AA}" srcOrd="5" destOrd="0" presId="urn:microsoft.com/office/officeart/2005/8/layout/process1"/>
    <dgm:cxn modelId="{31F86135-3C0E-4FD3-9D7D-95FA71F6A3E6}" type="presParOf" srcId="{54C7EA8F-B3AE-4675-BE5C-88CC8C20B6AA}" destId="{6FF437B0-FB04-4A2A-B596-39920CBFAFD3}" srcOrd="0" destOrd="0" presId="urn:microsoft.com/office/officeart/2005/8/layout/process1"/>
    <dgm:cxn modelId="{503204D7-C1F0-4134-91CF-74BFB26295D9}" type="presParOf" srcId="{A560E6C3-EBEB-4F4F-A7AD-20C5380F0963}" destId="{4A0DDA7E-C85D-4FDA-894E-942CAF5A1B0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ctr"/>
          <a:r>
            <a:rPr lang="zh-CN" altLang="en-US" sz="1400">
              <a:ln/>
              <a:solidFill>
                <a:schemeClr val="accent4">
                  <a:lumMod val="20000"/>
                  <a:lumOff val="80000"/>
                </a:schemeClr>
              </a:solidFill>
            </a:rPr>
            <a:t>数据收集</a:t>
          </a:r>
        </a:p>
      </dgm:t>
    </dgm:pt>
    <dgm:pt modelId="{83124CDF-1AAD-482F-8FDE-7383D5CD6800}" type="parTrans" cxnId="{C1CC3088-32E7-4DE0-9EB7-CDBDB7B5A2C9}">
      <dgm:prSet/>
      <dgm:spPr/>
      <dgm:t>
        <a:bodyPr/>
        <a:lstStyle/>
        <a:p>
          <a:pPr algn="ctr"/>
          <a:endParaRPr lang="zh-CN" altLang="en-US" sz="14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400">
            <a:ln>
              <a:solidFill>
                <a:sysClr val="windowText" lastClr="000000"/>
              </a:solidFill>
            </a:ln>
          </a:endParaRPr>
        </a:p>
      </dgm:t>
    </dgm:pt>
    <dgm:pt modelId="{8AF33CA1-9976-4881-9F2D-E59BE9EABB7A}">
      <dgm:prSet phldrT="[文本]" custT="1"/>
      <dgm:spPr/>
      <dgm:t>
        <a:bodyPr/>
        <a:lstStyle/>
        <a:p>
          <a:pPr algn="ctr"/>
          <a:r>
            <a:rPr lang="zh-CN" altLang="en-US" sz="1400">
              <a:ln/>
            </a:rPr>
            <a:t>数据分析与决策</a:t>
          </a:r>
        </a:p>
      </dgm:t>
    </dgm:pt>
    <dgm:pt modelId="{B333CE6F-7393-45B5-89D5-36ACA336C732}" type="parTrans" cxnId="{26343660-C120-41EB-97BF-115CE21AC4B3}">
      <dgm:prSet/>
      <dgm:spPr/>
      <dgm:t>
        <a:bodyPr/>
        <a:lstStyle/>
        <a:p>
          <a:pPr algn="ctr"/>
          <a:endParaRPr lang="zh-CN" altLang="en-US" sz="14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400">
            <a:ln>
              <a:solidFill>
                <a:sysClr val="windowText" lastClr="000000"/>
              </a:solidFill>
            </a:ln>
          </a:endParaRPr>
        </a:p>
      </dgm:t>
    </dgm:pt>
    <dgm:pt modelId="{4E018FB0-4B66-4063-92C0-16B762A04046}">
      <dgm:prSet phldrT="[文本]" custT="1"/>
      <dgm:spPr/>
      <dgm:t>
        <a:bodyPr/>
        <a:lstStyle/>
        <a:p>
          <a:pPr algn="ctr"/>
          <a:r>
            <a:rPr lang="zh-CN" altLang="en-US" sz="1400">
              <a:ln/>
            </a:rPr>
            <a:t>订单执行</a:t>
          </a:r>
        </a:p>
      </dgm:t>
    </dgm:pt>
    <dgm:pt modelId="{135D8BC7-61A1-4B4E-AA9D-D23F84E6CF32}" type="parTrans" cxnId="{2D807FD2-BC31-436A-9391-F9210CA907C3}">
      <dgm:prSet/>
      <dgm:spPr/>
      <dgm:t>
        <a:bodyPr/>
        <a:lstStyle/>
        <a:p>
          <a:pPr algn="ctr"/>
          <a:endParaRPr lang="zh-CN" altLang="en-US" sz="14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400">
            <a:ln>
              <a:solidFill>
                <a:sysClr val="windowText" lastClr="000000"/>
              </a:solidFill>
            </a:ln>
          </a:endParaRPr>
        </a:p>
      </dgm:t>
    </dgm:pt>
    <dgm:pt modelId="{EAAA4D29-8A6C-4383-9671-906A24348478}">
      <dgm:prSet custT="1"/>
      <dgm:spPr/>
      <dgm:t>
        <a:bodyPr/>
        <a:lstStyle/>
        <a:p>
          <a:pPr algn="ctr"/>
          <a:r>
            <a:rPr lang="zh-CN" altLang="en-US" sz="1400">
              <a:ln/>
            </a:rPr>
            <a:t>监控与模型优化</a:t>
          </a:r>
        </a:p>
      </dgm:t>
    </dgm:pt>
    <dgm:pt modelId="{C890676E-9D1D-4ACA-B1D6-1294CA5CC80F}" type="parTrans" cxnId="{FA1C13EE-B987-4F0A-B595-C1341B018C63}">
      <dgm:prSet/>
      <dgm:spPr/>
      <dgm:t>
        <a:bodyPr/>
        <a:lstStyle/>
        <a:p>
          <a:pPr algn="ctr"/>
          <a:endParaRPr lang="zh-CN" altLang="en-US" sz="1400">
            <a:ln>
              <a:solidFill>
                <a:sysClr val="windowText" lastClr="000000"/>
              </a:solidFill>
            </a:ln>
          </a:endParaRPr>
        </a:p>
      </dgm:t>
    </dgm:pt>
    <dgm:pt modelId="{2791F702-E922-4E1C-B4B5-A9E76DDDE2EE}" type="sibTrans" cxnId="{FA1C13EE-B987-4F0A-B595-C1341B018C63}">
      <dgm:prSet/>
      <dgm:spPr/>
      <dgm:t>
        <a:bodyPr/>
        <a:lstStyle/>
        <a:p>
          <a:pPr algn="ctr"/>
          <a:endParaRPr lang="zh-CN" altLang="en-US" sz="14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4">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3"/>
      <dgm:spPr/>
      <dgm:t>
        <a:bodyPr/>
        <a:lstStyle/>
        <a:p>
          <a:endParaRPr lang="zh-CN" altLang="en-US"/>
        </a:p>
      </dgm:t>
    </dgm:pt>
    <dgm:pt modelId="{0992BE2A-F581-498A-80DF-A95A8392331A}" type="pres">
      <dgm:prSet presAssocID="{B6401375-8C22-45FF-A9F0-2DC1225DA6AC}" presName="connectorText" presStyleLbl="sibTrans2D1" presStyleIdx="0" presStyleCnt="3"/>
      <dgm:spPr/>
      <dgm:t>
        <a:bodyPr/>
        <a:lstStyle/>
        <a:p>
          <a:endParaRPr lang="zh-CN" altLang="en-US"/>
        </a:p>
      </dgm:t>
    </dgm:pt>
    <dgm:pt modelId="{33DEE26F-90CC-4388-950D-D08A4DAD4C2A}" type="pres">
      <dgm:prSet presAssocID="{8AF33CA1-9976-4881-9F2D-E59BE9EABB7A}" presName="node" presStyleLbl="node1" presStyleIdx="1" presStyleCnt="4">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3"/>
      <dgm:spPr/>
      <dgm:t>
        <a:bodyPr/>
        <a:lstStyle/>
        <a:p>
          <a:endParaRPr lang="zh-CN" altLang="en-US"/>
        </a:p>
      </dgm:t>
    </dgm:pt>
    <dgm:pt modelId="{2FC51832-50A6-4416-B0CF-B19C3685A585}" type="pres">
      <dgm:prSet presAssocID="{0FABE9F4-8175-44C1-A4D2-BC06211E4328}" presName="connectorText" presStyleLbl="sibTrans2D1" presStyleIdx="1" presStyleCnt="3"/>
      <dgm:spPr/>
      <dgm:t>
        <a:bodyPr/>
        <a:lstStyle/>
        <a:p>
          <a:endParaRPr lang="zh-CN" altLang="en-US"/>
        </a:p>
      </dgm:t>
    </dgm:pt>
    <dgm:pt modelId="{1F211106-ED29-467F-94D8-A05553FDA05B}" type="pres">
      <dgm:prSet presAssocID="{4E018FB0-4B66-4063-92C0-16B762A04046}" presName="node" presStyleLbl="node1" presStyleIdx="2" presStyleCnt="4">
        <dgm:presLayoutVars>
          <dgm:bulletEnabled val="1"/>
        </dgm:presLayoutVars>
      </dgm:prSet>
      <dgm:spPr/>
      <dgm:t>
        <a:bodyPr/>
        <a:lstStyle/>
        <a:p>
          <a:endParaRPr lang="zh-CN" altLang="en-US"/>
        </a:p>
      </dgm:t>
    </dgm:pt>
    <dgm:pt modelId="{54C7EA8F-B3AE-4675-BE5C-88CC8C20B6AA}" type="pres">
      <dgm:prSet presAssocID="{82499687-B32C-4CCE-99B0-572088B45465}" presName="sibTrans" presStyleLbl="sibTrans2D1" presStyleIdx="2" presStyleCnt="3"/>
      <dgm:spPr/>
      <dgm:t>
        <a:bodyPr/>
        <a:lstStyle/>
        <a:p>
          <a:endParaRPr lang="zh-CN" altLang="en-US"/>
        </a:p>
      </dgm:t>
    </dgm:pt>
    <dgm:pt modelId="{6FF437B0-FB04-4A2A-B596-39920CBFAFD3}" type="pres">
      <dgm:prSet presAssocID="{82499687-B32C-4CCE-99B0-572088B45465}" presName="connectorText" presStyleLbl="sibTrans2D1" presStyleIdx="2" presStyleCnt="3"/>
      <dgm:spPr/>
      <dgm:t>
        <a:bodyPr/>
        <a:lstStyle/>
        <a:p>
          <a:endParaRPr lang="zh-CN" altLang="en-US"/>
        </a:p>
      </dgm:t>
    </dgm:pt>
    <dgm:pt modelId="{4A0DDA7E-C85D-4FDA-894E-942CAF5A1B03}" type="pres">
      <dgm:prSet presAssocID="{EAAA4D29-8A6C-4383-9671-906A24348478}" presName="node" presStyleLbl="node1" presStyleIdx="3" presStyleCnt="4">
        <dgm:presLayoutVars>
          <dgm:bulletEnabled val="1"/>
        </dgm:presLayoutVars>
      </dgm:prSet>
      <dgm:spPr/>
      <dgm:t>
        <a:bodyPr/>
        <a:lstStyle/>
        <a:p>
          <a:endParaRPr lang="zh-CN" altLang="en-US"/>
        </a:p>
      </dgm:t>
    </dgm:pt>
  </dgm:ptLst>
  <dgm:cxnLst>
    <dgm:cxn modelId="{C1CC3088-32E7-4DE0-9EB7-CDBDB7B5A2C9}" srcId="{A0474716-F2A9-4BA1-9DAE-63B9A90598E8}" destId="{A3DFA444-DCE4-463E-891D-3835479BEABA}" srcOrd="0" destOrd="0" parTransId="{83124CDF-1AAD-482F-8FDE-7383D5CD6800}" sibTransId="{B6401375-8C22-45FF-A9F0-2DC1225DA6AC}"/>
    <dgm:cxn modelId="{60E5765A-7C2A-47A5-9797-F3B2DC9B0571}" type="presOf" srcId="{0FABE9F4-8175-44C1-A4D2-BC06211E4328}" destId="{2FC51832-50A6-4416-B0CF-B19C3685A585}" srcOrd="1"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56267BEC-2438-464D-AD31-1935553CA4ED}" type="presOf" srcId="{B6401375-8C22-45FF-A9F0-2DC1225DA6AC}" destId="{D97CA009-6760-4D51-B2A3-006158A949CD}" srcOrd="0" destOrd="0" presId="urn:microsoft.com/office/officeart/2005/8/layout/process1"/>
    <dgm:cxn modelId="{321AAB0A-0F69-4E59-9730-45E9224EC7B5}" type="presOf" srcId="{4E018FB0-4B66-4063-92C0-16B762A04046}" destId="{1F211106-ED29-467F-94D8-A05553FDA05B}"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D4E5D647-ECD5-4A3E-9CA1-07D7BAA2765A}" type="presOf" srcId="{A3DFA444-DCE4-463E-891D-3835479BEABA}" destId="{D3CF83B2-A04B-4703-92C8-25CB2D4EEDF7}" srcOrd="0" destOrd="0" presId="urn:microsoft.com/office/officeart/2005/8/layout/process1"/>
    <dgm:cxn modelId="{E5CD6076-D7D5-4317-932D-077DDA0CE010}" type="presOf" srcId="{82499687-B32C-4CCE-99B0-572088B45465}" destId="{54C7EA8F-B3AE-4675-BE5C-88CC8C20B6AA}" srcOrd="0" destOrd="0" presId="urn:microsoft.com/office/officeart/2005/8/layout/process1"/>
    <dgm:cxn modelId="{FA1C13EE-B987-4F0A-B595-C1341B018C63}" srcId="{A0474716-F2A9-4BA1-9DAE-63B9A90598E8}" destId="{EAAA4D29-8A6C-4383-9671-906A24348478}" srcOrd="3" destOrd="0" parTransId="{C890676E-9D1D-4ACA-B1D6-1294CA5CC80F}" sibTransId="{2791F702-E922-4E1C-B4B5-A9E76DDDE2EE}"/>
    <dgm:cxn modelId="{0C355400-7A4D-470A-80C6-D9DF31F776A1}" type="presOf" srcId="{8AF33CA1-9976-4881-9F2D-E59BE9EABB7A}" destId="{33DEE26F-90CC-4388-950D-D08A4DAD4C2A}" srcOrd="0" destOrd="0" presId="urn:microsoft.com/office/officeart/2005/8/layout/process1"/>
    <dgm:cxn modelId="{D5BA369F-487E-4225-B894-AC79CA510A64}" type="presOf" srcId="{A0474716-F2A9-4BA1-9DAE-63B9A90598E8}" destId="{A560E6C3-EBEB-4F4F-A7AD-20C5380F0963}" srcOrd="0" destOrd="0" presId="urn:microsoft.com/office/officeart/2005/8/layout/process1"/>
    <dgm:cxn modelId="{F7B93B3C-A662-47DF-8BE1-C6C9164E6BDA}" type="presOf" srcId="{82499687-B32C-4CCE-99B0-572088B45465}" destId="{6FF437B0-FB04-4A2A-B596-39920CBFAFD3}" srcOrd="1" destOrd="0" presId="urn:microsoft.com/office/officeart/2005/8/layout/process1"/>
    <dgm:cxn modelId="{F8CA7040-013E-4DA1-9230-85883478E525}" type="presOf" srcId="{EAAA4D29-8A6C-4383-9671-906A24348478}" destId="{4A0DDA7E-C85D-4FDA-894E-942CAF5A1B03}" srcOrd="0"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 modelId="{83986CB5-E771-4D68-B110-0F61CDB6E701}" type="presParOf" srcId="{A560E6C3-EBEB-4F4F-A7AD-20C5380F0963}" destId="{54C7EA8F-B3AE-4675-BE5C-88CC8C20B6AA}" srcOrd="5" destOrd="0" presId="urn:microsoft.com/office/officeart/2005/8/layout/process1"/>
    <dgm:cxn modelId="{31F86135-3C0E-4FD3-9D7D-95FA71F6A3E6}" type="presParOf" srcId="{54C7EA8F-B3AE-4675-BE5C-88CC8C20B6AA}" destId="{6FF437B0-FB04-4A2A-B596-39920CBFAFD3}" srcOrd="0" destOrd="0" presId="urn:microsoft.com/office/officeart/2005/8/layout/process1"/>
    <dgm:cxn modelId="{503204D7-C1F0-4134-91CF-74BFB26295D9}" type="presParOf" srcId="{A560E6C3-EBEB-4F4F-A7AD-20C5380F0963}" destId="{4A0DDA7E-C85D-4FDA-894E-942CAF5A1B0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474716-F2A9-4BA1-9DAE-63B9A90598E8}" type="doc">
      <dgm:prSet loTypeId="urn:microsoft.com/office/officeart/2005/8/layout/process1" loCatId="process" qsTypeId="urn:microsoft.com/office/officeart/2005/8/quickstyle/simple5" qsCatId="simple" csTypeId="urn:microsoft.com/office/officeart/2005/8/colors/accent1_2" csCatId="accent1" phldr="1"/>
      <dgm:spPr/>
    </dgm:pt>
    <dgm:pt modelId="{A3DFA444-DCE4-463E-891D-3835479BEABA}">
      <dgm:prSet phldrT="[文本]" custT="1"/>
      <dgm:spPr/>
      <dgm:t>
        <a:bodyPr/>
        <a:lstStyle/>
        <a:p>
          <a:pPr algn="ctr"/>
          <a:r>
            <a:rPr lang="zh-CN" altLang="en-US" sz="1400">
              <a:ln/>
            </a:rPr>
            <a:t>数据收集</a:t>
          </a:r>
        </a:p>
      </dgm:t>
    </dgm:pt>
    <dgm:pt modelId="{83124CDF-1AAD-482F-8FDE-7383D5CD6800}" type="parTrans" cxnId="{C1CC3088-32E7-4DE0-9EB7-CDBDB7B5A2C9}">
      <dgm:prSet/>
      <dgm:spPr/>
      <dgm:t>
        <a:bodyPr/>
        <a:lstStyle/>
        <a:p>
          <a:pPr algn="ctr"/>
          <a:endParaRPr lang="zh-CN" altLang="en-US" sz="1400">
            <a:ln>
              <a:solidFill>
                <a:sysClr val="windowText" lastClr="000000"/>
              </a:solidFill>
            </a:ln>
          </a:endParaRPr>
        </a:p>
      </dgm:t>
    </dgm:pt>
    <dgm:pt modelId="{B6401375-8C22-45FF-A9F0-2DC1225DA6AC}" type="sibTrans" cxnId="{C1CC3088-32E7-4DE0-9EB7-CDBDB7B5A2C9}">
      <dgm:prSet custT="1"/>
      <dgm:spPr/>
      <dgm:t>
        <a:bodyPr/>
        <a:lstStyle/>
        <a:p>
          <a:pPr algn="ctr"/>
          <a:endParaRPr lang="zh-CN" altLang="en-US" sz="1400">
            <a:ln>
              <a:solidFill>
                <a:sysClr val="windowText" lastClr="000000"/>
              </a:solidFill>
            </a:ln>
          </a:endParaRPr>
        </a:p>
      </dgm:t>
    </dgm:pt>
    <dgm:pt modelId="{8AF33CA1-9976-4881-9F2D-E59BE9EABB7A}">
      <dgm:prSet phldrT="[文本]" custT="1"/>
      <dgm:spPr/>
      <dgm:t>
        <a:bodyPr/>
        <a:lstStyle/>
        <a:p>
          <a:pPr algn="ctr"/>
          <a:r>
            <a:rPr lang="zh-CN" altLang="en-US" sz="1400">
              <a:ln/>
              <a:solidFill>
                <a:schemeClr val="accent4">
                  <a:lumMod val="20000"/>
                  <a:lumOff val="80000"/>
                </a:schemeClr>
              </a:solidFill>
            </a:rPr>
            <a:t>数据分析与决策</a:t>
          </a:r>
        </a:p>
      </dgm:t>
    </dgm:pt>
    <dgm:pt modelId="{B333CE6F-7393-45B5-89D5-36ACA336C732}" type="parTrans" cxnId="{26343660-C120-41EB-97BF-115CE21AC4B3}">
      <dgm:prSet/>
      <dgm:spPr/>
      <dgm:t>
        <a:bodyPr/>
        <a:lstStyle/>
        <a:p>
          <a:pPr algn="ctr"/>
          <a:endParaRPr lang="zh-CN" altLang="en-US" sz="1400">
            <a:ln>
              <a:solidFill>
                <a:sysClr val="windowText" lastClr="000000"/>
              </a:solidFill>
            </a:ln>
          </a:endParaRPr>
        </a:p>
      </dgm:t>
    </dgm:pt>
    <dgm:pt modelId="{0FABE9F4-8175-44C1-A4D2-BC06211E4328}" type="sibTrans" cxnId="{26343660-C120-41EB-97BF-115CE21AC4B3}">
      <dgm:prSet custT="1"/>
      <dgm:spPr/>
      <dgm:t>
        <a:bodyPr/>
        <a:lstStyle/>
        <a:p>
          <a:pPr algn="ctr"/>
          <a:endParaRPr lang="zh-CN" altLang="en-US" sz="1400">
            <a:ln>
              <a:solidFill>
                <a:sysClr val="windowText" lastClr="000000"/>
              </a:solidFill>
            </a:ln>
          </a:endParaRPr>
        </a:p>
      </dgm:t>
    </dgm:pt>
    <dgm:pt modelId="{4E018FB0-4B66-4063-92C0-16B762A04046}">
      <dgm:prSet phldrT="[文本]" custT="1"/>
      <dgm:spPr/>
      <dgm:t>
        <a:bodyPr/>
        <a:lstStyle/>
        <a:p>
          <a:pPr algn="ctr"/>
          <a:r>
            <a:rPr lang="zh-CN" altLang="en-US" sz="1400">
              <a:ln/>
            </a:rPr>
            <a:t>订单执行</a:t>
          </a:r>
        </a:p>
      </dgm:t>
    </dgm:pt>
    <dgm:pt modelId="{135D8BC7-61A1-4B4E-AA9D-D23F84E6CF32}" type="parTrans" cxnId="{2D807FD2-BC31-436A-9391-F9210CA907C3}">
      <dgm:prSet/>
      <dgm:spPr/>
      <dgm:t>
        <a:bodyPr/>
        <a:lstStyle/>
        <a:p>
          <a:pPr algn="ctr"/>
          <a:endParaRPr lang="zh-CN" altLang="en-US" sz="1400">
            <a:ln>
              <a:solidFill>
                <a:sysClr val="windowText" lastClr="000000"/>
              </a:solidFill>
            </a:ln>
          </a:endParaRPr>
        </a:p>
      </dgm:t>
    </dgm:pt>
    <dgm:pt modelId="{82499687-B32C-4CCE-99B0-572088B45465}" type="sibTrans" cxnId="{2D807FD2-BC31-436A-9391-F9210CA907C3}">
      <dgm:prSet custT="1"/>
      <dgm:spPr/>
      <dgm:t>
        <a:bodyPr/>
        <a:lstStyle/>
        <a:p>
          <a:pPr algn="ctr"/>
          <a:endParaRPr lang="zh-CN" altLang="en-US" sz="1400">
            <a:ln>
              <a:solidFill>
                <a:sysClr val="windowText" lastClr="000000"/>
              </a:solidFill>
            </a:ln>
          </a:endParaRPr>
        </a:p>
      </dgm:t>
    </dgm:pt>
    <dgm:pt modelId="{EAAA4D29-8A6C-4383-9671-906A24348478}">
      <dgm:prSet custT="1"/>
      <dgm:spPr/>
      <dgm:t>
        <a:bodyPr/>
        <a:lstStyle/>
        <a:p>
          <a:pPr algn="ctr"/>
          <a:r>
            <a:rPr lang="zh-CN" altLang="en-US" sz="1400">
              <a:ln/>
            </a:rPr>
            <a:t>监控与模型优化</a:t>
          </a:r>
        </a:p>
      </dgm:t>
    </dgm:pt>
    <dgm:pt modelId="{C890676E-9D1D-4ACA-B1D6-1294CA5CC80F}" type="parTrans" cxnId="{FA1C13EE-B987-4F0A-B595-C1341B018C63}">
      <dgm:prSet/>
      <dgm:spPr/>
      <dgm:t>
        <a:bodyPr/>
        <a:lstStyle/>
        <a:p>
          <a:pPr algn="ctr"/>
          <a:endParaRPr lang="zh-CN" altLang="en-US" sz="1400">
            <a:ln>
              <a:solidFill>
                <a:sysClr val="windowText" lastClr="000000"/>
              </a:solidFill>
            </a:ln>
          </a:endParaRPr>
        </a:p>
      </dgm:t>
    </dgm:pt>
    <dgm:pt modelId="{2791F702-E922-4E1C-B4B5-A9E76DDDE2EE}" type="sibTrans" cxnId="{FA1C13EE-B987-4F0A-B595-C1341B018C63}">
      <dgm:prSet/>
      <dgm:spPr/>
      <dgm:t>
        <a:bodyPr/>
        <a:lstStyle/>
        <a:p>
          <a:pPr algn="ctr"/>
          <a:endParaRPr lang="zh-CN" altLang="en-US" sz="1400">
            <a:ln>
              <a:solidFill>
                <a:sysClr val="windowText" lastClr="000000"/>
              </a:solidFill>
            </a:ln>
          </a:endParaRPr>
        </a:p>
      </dgm:t>
    </dgm:pt>
    <dgm:pt modelId="{A560E6C3-EBEB-4F4F-A7AD-20C5380F0963}" type="pres">
      <dgm:prSet presAssocID="{A0474716-F2A9-4BA1-9DAE-63B9A90598E8}" presName="Name0" presStyleCnt="0">
        <dgm:presLayoutVars>
          <dgm:dir/>
          <dgm:resizeHandles val="exact"/>
        </dgm:presLayoutVars>
      </dgm:prSet>
      <dgm:spPr/>
    </dgm:pt>
    <dgm:pt modelId="{D3CF83B2-A04B-4703-92C8-25CB2D4EEDF7}" type="pres">
      <dgm:prSet presAssocID="{A3DFA444-DCE4-463E-891D-3835479BEABA}" presName="node" presStyleLbl="node1" presStyleIdx="0" presStyleCnt="4">
        <dgm:presLayoutVars>
          <dgm:bulletEnabled val="1"/>
        </dgm:presLayoutVars>
      </dgm:prSet>
      <dgm:spPr/>
      <dgm:t>
        <a:bodyPr/>
        <a:lstStyle/>
        <a:p>
          <a:endParaRPr lang="zh-CN" altLang="en-US"/>
        </a:p>
      </dgm:t>
    </dgm:pt>
    <dgm:pt modelId="{D97CA009-6760-4D51-B2A3-006158A949CD}" type="pres">
      <dgm:prSet presAssocID="{B6401375-8C22-45FF-A9F0-2DC1225DA6AC}" presName="sibTrans" presStyleLbl="sibTrans2D1" presStyleIdx="0" presStyleCnt="3"/>
      <dgm:spPr/>
      <dgm:t>
        <a:bodyPr/>
        <a:lstStyle/>
        <a:p>
          <a:endParaRPr lang="zh-CN" altLang="en-US"/>
        </a:p>
      </dgm:t>
    </dgm:pt>
    <dgm:pt modelId="{0992BE2A-F581-498A-80DF-A95A8392331A}" type="pres">
      <dgm:prSet presAssocID="{B6401375-8C22-45FF-A9F0-2DC1225DA6AC}" presName="connectorText" presStyleLbl="sibTrans2D1" presStyleIdx="0" presStyleCnt="3"/>
      <dgm:spPr/>
      <dgm:t>
        <a:bodyPr/>
        <a:lstStyle/>
        <a:p>
          <a:endParaRPr lang="zh-CN" altLang="en-US"/>
        </a:p>
      </dgm:t>
    </dgm:pt>
    <dgm:pt modelId="{33DEE26F-90CC-4388-950D-D08A4DAD4C2A}" type="pres">
      <dgm:prSet presAssocID="{8AF33CA1-9976-4881-9F2D-E59BE9EABB7A}" presName="node" presStyleLbl="node1" presStyleIdx="1" presStyleCnt="4">
        <dgm:presLayoutVars>
          <dgm:bulletEnabled val="1"/>
        </dgm:presLayoutVars>
      </dgm:prSet>
      <dgm:spPr/>
      <dgm:t>
        <a:bodyPr/>
        <a:lstStyle/>
        <a:p>
          <a:endParaRPr lang="zh-CN" altLang="en-US"/>
        </a:p>
      </dgm:t>
    </dgm:pt>
    <dgm:pt modelId="{86C6BB7F-A1AB-477F-9BA5-D84D9B32FB29}" type="pres">
      <dgm:prSet presAssocID="{0FABE9F4-8175-44C1-A4D2-BC06211E4328}" presName="sibTrans" presStyleLbl="sibTrans2D1" presStyleIdx="1" presStyleCnt="3"/>
      <dgm:spPr/>
      <dgm:t>
        <a:bodyPr/>
        <a:lstStyle/>
        <a:p>
          <a:endParaRPr lang="zh-CN" altLang="en-US"/>
        </a:p>
      </dgm:t>
    </dgm:pt>
    <dgm:pt modelId="{2FC51832-50A6-4416-B0CF-B19C3685A585}" type="pres">
      <dgm:prSet presAssocID="{0FABE9F4-8175-44C1-A4D2-BC06211E4328}" presName="connectorText" presStyleLbl="sibTrans2D1" presStyleIdx="1" presStyleCnt="3"/>
      <dgm:spPr/>
      <dgm:t>
        <a:bodyPr/>
        <a:lstStyle/>
        <a:p>
          <a:endParaRPr lang="zh-CN" altLang="en-US"/>
        </a:p>
      </dgm:t>
    </dgm:pt>
    <dgm:pt modelId="{1F211106-ED29-467F-94D8-A05553FDA05B}" type="pres">
      <dgm:prSet presAssocID="{4E018FB0-4B66-4063-92C0-16B762A04046}" presName="node" presStyleLbl="node1" presStyleIdx="2" presStyleCnt="4">
        <dgm:presLayoutVars>
          <dgm:bulletEnabled val="1"/>
        </dgm:presLayoutVars>
      </dgm:prSet>
      <dgm:spPr/>
      <dgm:t>
        <a:bodyPr/>
        <a:lstStyle/>
        <a:p>
          <a:endParaRPr lang="zh-CN" altLang="en-US"/>
        </a:p>
      </dgm:t>
    </dgm:pt>
    <dgm:pt modelId="{54C7EA8F-B3AE-4675-BE5C-88CC8C20B6AA}" type="pres">
      <dgm:prSet presAssocID="{82499687-B32C-4CCE-99B0-572088B45465}" presName="sibTrans" presStyleLbl="sibTrans2D1" presStyleIdx="2" presStyleCnt="3"/>
      <dgm:spPr/>
      <dgm:t>
        <a:bodyPr/>
        <a:lstStyle/>
        <a:p>
          <a:endParaRPr lang="zh-CN" altLang="en-US"/>
        </a:p>
      </dgm:t>
    </dgm:pt>
    <dgm:pt modelId="{6FF437B0-FB04-4A2A-B596-39920CBFAFD3}" type="pres">
      <dgm:prSet presAssocID="{82499687-B32C-4CCE-99B0-572088B45465}" presName="connectorText" presStyleLbl="sibTrans2D1" presStyleIdx="2" presStyleCnt="3"/>
      <dgm:spPr/>
      <dgm:t>
        <a:bodyPr/>
        <a:lstStyle/>
        <a:p>
          <a:endParaRPr lang="zh-CN" altLang="en-US"/>
        </a:p>
      </dgm:t>
    </dgm:pt>
    <dgm:pt modelId="{4A0DDA7E-C85D-4FDA-894E-942CAF5A1B03}" type="pres">
      <dgm:prSet presAssocID="{EAAA4D29-8A6C-4383-9671-906A24348478}" presName="node" presStyleLbl="node1" presStyleIdx="3" presStyleCnt="4">
        <dgm:presLayoutVars>
          <dgm:bulletEnabled val="1"/>
        </dgm:presLayoutVars>
      </dgm:prSet>
      <dgm:spPr/>
      <dgm:t>
        <a:bodyPr/>
        <a:lstStyle/>
        <a:p>
          <a:endParaRPr lang="zh-CN" altLang="en-US"/>
        </a:p>
      </dgm:t>
    </dgm:pt>
  </dgm:ptLst>
  <dgm:cxnLst>
    <dgm:cxn modelId="{C1CC3088-32E7-4DE0-9EB7-CDBDB7B5A2C9}" srcId="{A0474716-F2A9-4BA1-9DAE-63B9A90598E8}" destId="{A3DFA444-DCE4-463E-891D-3835479BEABA}" srcOrd="0" destOrd="0" parTransId="{83124CDF-1AAD-482F-8FDE-7383D5CD6800}" sibTransId="{B6401375-8C22-45FF-A9F0-2DC1225DA6AC}"/>
    <dgm:cxn modelId="{60E5765A-7C2A-47A5-9797-F3B2DC9B0571}" type="presOf" srcId="{0FABE9F4-8175-44C1-A4D2-BC06211E4328}" destId="{2FC51832-50A6-4416-B0CF-B19C3685A585}" srcOrd="1" destOrd="0" presId="urn:microsoft.com/office/officeart/2005/8/layout/process1"/>
    <dgm:cxn modelId="{8A7FFDC9-B91F-4B46-BCC6-34D7A10952CD}" type="presOf" srcId="{B6401375-8C22-45FF-A9F0-2DC1225DA6AC}" destId="{0992BE2A-F581-498A-80DF-A95A8392331A}" srcOrd="1" destOrd="0" presId="urn:microsoft.com/office/officeart/2005/8/layout/process1"/>
    <dgm:cxn modelId="{56267BEC-2438-464D-AD31-1935553CA4ED}" type="presOf" srcId="{B6401375-8C22-45FF-A9F0-2DC1225DA6AC}" destId="{D97CA009-6760-4D51-B2A3-006158A949CD}" srcOrd="0" destOrd="0" presId="urn:microsoft.com/office/officeart/2005/8/layout/process1"/>
    <dgm:cxn modelId="{321AAB0A-0F69-4E59-9730-45E9224EC7B5}" type="presOf" srcId="{4E018FB0-4B66-4063-92C0-16B762A04046}" destId="{1F211106-ED29-467F-94D8-A05553FDA05B}" srcOrd="0" destOrd="0" presId="urn:microsoft.com/office/officeart/2005/8/layout/process1"/>
    <dgm:cxn modelId="{26343660-C120-41EB-97BF-115CE21AC4B3}" srcId="{A0474716-F2A9-4BA1-9DAE-63B9A90598E8}" destId="{8AF33CA1-9976-4881-9F2D-E59BE9EABB7A}" srcOrd="1" destOrd="0" parTransId="{B333CE6F-7393-45B5-89D5-36ACA336C732}" sibTransId="{0FABE9F4-8175-44C1-A4D2-BC06211E4328}"/>
    <dgm:cxn modelId="{197ECB26-6A14-4583-AFCD-AFDFD475063D}" type="presOf" srcId="{0FABE9F4-8175-44C1-A4D2-BC06211E4328}" destId="{86C6BB7F-A1AB-477F-9BA5-D84D9B32FB29}" srcOrd="0" destOrd="0" presId="urn:microsoft.com/office/officeart/2005/8/layout/process1"/>
    <dgm:cxn modelId="{2D807FD2-BC31-436A-9391-F9210CA907C3}" srcId="{A0474716-F2A9-4BA1-9DAE-63B9A90598E8}" destId="{4E018FB0-4B66-4063-92C0-16B762A04046}" srcOrd="2" destOrd="0" parTransId="{135D8BC7-61A1-4B4E-AA9D-D23F84E6CF32}" sibTransId="{82499687-B32C-4CCE-99B0-572088B45465}"/>
    <dgm:cxn modelId="{D4E5D647-ECD5-4A3E-9CA1-07D7BAA2765A}" type="presOf" srcId="{A3DFA444-DCE4-463E-891D-3835479BEABA}" destId="{D3CF83B2-A04B-4703-92C8-25CB2D4EEDF7}" srcOrd="0" destOrd="0" presId="urn:microsoft.com/office/officeart/2005/8/layout/process1"/>
    <dgm:cxn modelId="{E5CD6076-D7D5-4317-932D-077DDA0CE010}" type="presOf" srcId="{82499687-B32C-4CCE-99B0-572088B45465}" destId="{54C7EA8F-B3AE-4675-BE5C-88CC8C20B6AA}" srcOrd="0" destOrd="0" presId="urn:microsoft.com/office/officeart/2005/8/layout/process1"/>
    <dgm:cxn modelId="{FA1C13EE-B987-4F0A-B595-C1341B018C63}" srcId="{A0474716-F2A9-4BA1-9DAE-63B9A90598E8}" destId="{EAAA4D29-8A6C-4383-9671-906A24348478}" srcOrd="3" destOrd="0" parTransId="{C890676E-9D1D-4ACA-B1D6-1294CA5CC80F}" sibTransId="{2791F702-E922-4E1C-B4B5-A9E76DDDE2EE}"/>
    <dgm:cxn modelId="{0C355400-7A4D-470A-80C6-D9DF31F776A1}" type="presOf" srcId="{8AF33CA1-9976-4881-9F2D-E59BE9EABB7A}" destId="{33DEE26F-90CC-4388-950D-D08A4DAD4C2A}" srcOrd="0" destOrd="0" presId="urn:microsoft.com/office/officeart/2005/8/layout/process1"/>
    <dgm:cxn modelId="{D5BA369F-487E-4225-B894-AC79CA510A64}" type="presOf" srcId="{A0474716-F2A9-4BA1-9DAE-63B9A90598E8}" destId="{A560E6C3-EBEB-4F4F-A7AD-20C5380F0963}" srcOrd="0" destOrd="0" presId="urn:microsoft.com/office/officeart/2005/8/layout/process1"/>
    <dgm:cxn modelId="{F7B93B3C-A662-47DF-8BE1-C6C9164E6BDA}" type="presOf" srcId="{82499687-B32C-4CCE-99B0-572088B45465}" destId="{6FF437B0-FB04-4A2A-B596-39920CBFAFD3}" srcOrd="1" destOrd="0" presId="urn:microsoft.com/office/officeart/2005/8/layout/process1"/>
    <dgm:cxn modelId="{F8CA7040-013E-4DA1-9230-85883478E525}" type="presOf" srcId="{EAAA4D29-8A6C-4383-9671-906A24348478}" destId="{4A0DDA7E-C85D-4FDA-894E-942CAF5A1B03}" srcOrd="0" destOrd="0" presId="urn:microsoft.com/office/officeart/2005/8/layout/process1"/>
    <dgm:cxn modelId="{9D62498B-9862-4E72-BC57-2B02D5DAE96B}" type="presParOf" srcId="{A560E6C3-EBEB-4F4F-A7AD-20C5380F0963}" destId="{D3CF83B2-A04B-4703-92C8-25CB2D4EEDF7}" srcOrd="0" destOrd="0" presId="urn:microsoft.com/office/officeart/2005/8/layout/process1"/>
    <dgm:cxn modelId="{E469C0C1-9600-48D5-93E5-E225435BB75E}" type="presParOf" srcId="{A560E6C3-EBEB-4F4F-A7AD-20C5380F0963}" destId="{D97CA009-6760-4D51-B2A3-006158A949CD}" srcOrd="1" destOrd="0" presId="urn:microsoft.com/office/officeart/2005/8/layout/process1"/>
    <dgm:cxn modelId="{463561DD-D147-4086-95E0-BD388DC76A6B}" type="presParOf" srcId="{D97CA009-6760-4D51-B2A3-006158A949CD}" destId="{0992BE2A-F581-498A-80DF-A95A8392331A}" srcOrd="0" destOrd="0" presId="urn:microsoft.com/office/officeart/2005/8/layout/process1"/>
    <dgm:cxn modelId="{FAE52731-70F4-4E38-96F8-4CE0294F9CEF}" type="presParOf" srcId="{A560E6C3-EBEB-4F4F-A7AD-20C5380F0963}" destId="{33DEE26F-90CC-4388-950D-D08A4DAD4C2A}" srcOrd="2" destOrd="0" presId="urn:microsoft.com/office/officeart/2005/8/layout/process1"/>
    <dgm:cxn modelId="{4BF5A635-8543-48DE-BAC5-FC0902295A96}" type="presParOf" srcId="{A560E6C3-EBEB-4F4F-A7AD-20C5380F0963}" destId="{86C6BB7F-A1AB-477F-9BA5-D84D9B32FB29}" srcOrd="3" destOrd="0" presId="urn:microsoft.com/office/officeart/2005/8/layout/process1"/>
    <dgm:cxn modelId="{D74AE19A-C082-48EB-BF77-E2F7FB104662}" type="presParOf" srcId="{86C6BB7F-A1AB-477F-9BA5-D84D9B32FB29}" destId="{2FC51832-50A6-4416-B0CF-B19C3685A585}" srcOrd="0" destOrd="0" presId="urn:microsoft.com/office/officeart/2005/8/layout/process1"/>
    <dgm:cxn modelId="{FC3AA0FF-CD9F-43A8-81DE-F8448ECB87BB}" type="presParOf" srcId="{A560E6C3-EBEB-4F4F-A7AD-20C5380F0963}" destId="{1F211106-ED29-467F-94D8-A05553FDA05B}" srcOrd="4" destOrd="0" presId="urn:microsoft.com/office/officeart/2005/8/layout/process1"/>
    <dgm:cxn modelId="{83986CB5-E771-4D68-B110-0F61CDB6E701}" type="presParOf" srcId="{A560E6C3-EBEB-4F4F-A7AD-20C5380F0963}" destId="{54C7EA8F-B3AE-4675-BE5C-88CC8C20B6AA}" srcOrd="5" destOrd="0" presId="urn:microsoft.com/office/officeart/2005/8/layout/process1"/>
    <dgm:cxn modelId="{31F86135-3C0E-4FD3-9D7D-95FA71F6A3E6}" type="presParOf" srcId="{54C7EA8F-B3AE-4675-BE5C-88CC8C20B6AA}" destId="{6FF437B0-FB04-4A2A-B596-39920CBFAFD3}" srcOrd="0" destOrd="0" presId="urn:microsoft.com/office/officeart/2005/8/layout/process1"/>
    <dgm:cxn modelId="{503204D7-C1F0-4134-91CF-74BFB26295D9}" type="presParOf" srcId="{A560E6C3-EBEB-4F4F-A7AD-20C5380F0963}" destId="{4A0DDA7E-C85D-4FDA-894E-942CAF5A1B0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96CA-5B53-4F84-B516-FB92F3A1DA14}">
      <dsp:nvSpPr>
        <dsp:cNvPr id="0" name=""/>
        <dsp:cNvSpPr/>
      </dsp:nvSpPr>
      <dsp:spPr>
        <a:xfrm>
          <a:off x="456120" y="685352"/>
          <a:ext cx="3623365" cy="3623365"/>
        </a:xfrm>
        <a:prstGeom prst="blockArc">
          <a:avLst>
            <a:gd name="adj1" fmla="val 1188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431EE0-1B67-41A8-9DF4-7E21022A73F7}">
      <dsp:nvSpPr>
        <dsp:cNvPr id="0" name=""/>
        <dsp:cNvSpPr/>
      </dsp:nvSpPr>
      <dsp:spPr>
        <a:xfrm>
          <a:off x="456120" y="685352"/>
          <a:ext cx="3623365" cy="3623365"/>
        </a:xfrm>
        <a:prstGeom prst="blockArc">
          <a:avLst>
            <a:gd name="adj1" fmla="val 7560000"/>
            <a:gd name="adj2" fmla="val 1188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BF7CDF-A675-4D5A-B0D7-1A6AE1A638FA}">
      <dsp:nvSpPr>
        <dsp:cNvPr id="0" name=""/>
        <dsp:cNvSpPr/>
      </dsp:nvSpPr>
      <dsp:spPr>
        <a:xfrm>
          <a:off x="456120" y="685352"/>
          <a:ext cx="3623365" cy="3623365"/>
        </a:xfrm>
        <a:prstGeom prst="blockArc">
          <a:avLst>
            <a:gd name="adj1" fmla="val 3240000"/>
            <a:gd name="adj2" fmla="val 756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2E5461-1476-463E-A054-B24D12525BEB}">
      <dsp:nvSpPr>
        <dsp:cNvPr id="0" name=""/>
        <dsp:cNvSpPr/>
      </dsp:nvSpPr>
      <dsp:spPr>
        <a:xfrm>
          <a:off x="456120" y="685352"/>
          <a:ext cx="3623365" cy="3623365"/>
        </a:xfrm>
        <a:prstGeom prst="blockArc">
          <a:avLst>
            <a:gd name="adj1" fmla="val 20520000"/>
            <a:gd name="adj2" fmla="val 324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80FEB-DAE2-437B-9EC4-2A133B5A0CF2}">
      <dsp:nvSpPr>
        <dsp:cNvPr id="0" name=""/>
        <dsp:cNvSpPr/>
      </dsp:nvSpPr>
      <dsp:spPr>
        <a:xfrm>
          <a:off x="456120" y="685352"/>
          <a:ext cx="3623365" cy="3623365"/>
        </a:xfrm>
        <a:prstGeom prst="blockArc">
          <a:avLst>
            <a:gd name="adj1" fmla="val 16200000"/>
            <a:gd name="adj2" fmla="val 2052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3F2335-239B-492E-BDA3-FEAAE60E06CB}">
      <dsp:nvSpPr>
        <dsp:cNvPr id="0" name=""/>
        <dsp:cNvSpPr/>
      </dsp:nvSpPr>
      <dsp:spPr>
        <a:xfrm>
          <a:off x="1433986" y="1663219"/>
          <a:ext cx="1667632" cy="166763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a:t>智慧金融</a:t>
          </a:r>
        </a:p>
      </dsp:txBody>
      <dsp:txXfrm>
        <a:off x="1678205" y="1907438"/>
        <a:ext cx="1179194" cy="1179194"/>
      </dsp:txXfrm>
    </dsp:sp>
    <dsp:sp modelId="{6663228E-8BFF-46FE-AF9C-D1C6969F022F}">
      <dsp:nvSpPr>
        <dsp:cNvPr id="0" name=""/>
        <dsp:cNvSpPr/>
      </dsp:nvSpPr>
      <dsp:spPr>
        <a:xfrm>
          <a:off x="1375065" y="4465"/>
          <a:ext cx="1785474" cy="14458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信用评价与风险控制</a:t>
          </a:r>
        </a:p>
      </dsp:txBody>
      <dsp:txXfrm>
        <a:off x="1636542" y="216201"/>
        <a:ext cx="1262520" cy="1022352"/>
      </dsp:txXfrm>
    </dsp:sp>
    <dsp:sp modelId="{EA29D2D7-7705-42DF-B248-203D71A80848}">
      <dsp:nvSpPr>
        <dsp:cNvPr id="0" name=""/>
        <dsp:cNvSpPr/>
      </dsp:nvSpPr>
      <dsp:spPr>
        <a:xfrm>
          <a:off x="336717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智能投研</a:t>
          </a:r>
        </a:p>
      </dsp:txBody>
      <dsp:txXfrm>
        <a:off x="3538129" y="1537462"/>
        <a:ext cx="825436" cy="825436"/>
      </dsp:txXfrm>
    </dsp:sp>
    <dsp:sp modelId="{BD75A3D4-5B9C-4AEA-BFAE-952F77073F3A}">
      <dsp:nvSpPr>
        <dsp:cNvPr id="0" name=""/>
        <dsp:cNvSpPr/>
      </dsp:nvSpPr>
      <dsp:spPr>
        <a:xfrm>
          <a:off x="2724310"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智能投顾</a:t>
          </a:r>
        </a:p>
      </dsp:txBody>
      <dsp:txXfrm>
        <a:off x="2895263" y="3516000"/>
        <a:ext cx="825436" cy="825436"/>
      </dsp:txXfrm>
    </dsp:sp>
    <dsp:sp modelId="{E34063BC-D24E-4AAA-9EAE-7B06238C8945}">
      <dsp:nvSpPr>
        <dsp:cNvPr id="0" name=""/>
        <dsp:cNvSpPr/>
      </dsp:nvSpPr>
      <dsp:spPr>
        <a:xfrm>
          <a:off x="643952"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量化交易</a:t>
          </a:r>
        </a:p>
      </dsp:txBody>
      <dsp:txXfrm>
        <a:off x="814905" y="3516000"/>
        <a:ext cx="825436" cy="825436"/>
      </dsp:txXfrm>
    </dsp:sp>
    <dsp:sp modelId="{5A04A1BE-6373-4FF2-93B4-1E9195A9072B}">
      <dsp:nvSpPr>
        <dsp:cNvPr id="0" name=""/>
        <dsp:cNvSpPr/>
      </dsp:nvSpPr>
      <dsp:spPr>
        <a:xfrm>
          <a:off x="108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solidFill>
                <a:schemeClr val="accent4">
                  <a:lumMod val="20000"/>
                  <a:lumOff val="80000"/>
                </a:schemeClr>
              </a:solidFill>
            </a:rPr>
            <a:t>智能客服</a:t>
          </a:r>
        </a:p>
      </dsp:txBody>
      <dsp:txXfrm>
        <a:off x="172039" y="1537462"/>
        <a:ext cx="825436" cy="8254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4208"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数据收集</a:t>
          </a:r>
        </a:p>
      </dsp:txBody>
      <dsp:txXfrm>
        <a:off x="36542" y="405955"/>
        <a:ext cx="1775286" cy="1039304"/>
      </dsp:txXfrm>
    </dsp:sp>
    <dsp:sp modelId="{D97CA009-6760-4D51-B2A3-006158A949CD}">
      <dsp:nvSpPr>
        <dsp:cNvPr id="0" name=""/>
        <dsp:cNvSpPr/>
      </dsp:nvSpPr>
      <dsp:spPr>
        <a:xfrm>
          <a:off x="2028158"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2028158" y="788715"/>
        <a:ext cx="273049" cy="273784"/>
      </dsp:txXfrm>
    </dsp:sp>
    <dsp:sp modelId="{33DEE26F-90CC-4388-950D-D08A4DAD4C2A}">
      <dsp:nvSpPr>
        <dsp:cNvPr id="0" name=""/>
        <dsp:cNvSpPr/>
      </dsp:nvSpPr>
      <dsp:spPr>
        <a:xfrm>
          <a:off x="2580144"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数据分析与决策</a:t>
          </a:r>
        </a:p>
      </dsp:txBody>
      <dsp:txXfrm>
        <a:off x="2612478" y="405955"/>
        <a:ext cx="1775286" cy="1039304"/>
      </dsp:txXfrm>
    </dsp:sp>
    <dsp:sp modelId="{86C6BB7F-A1AB-477F-9BA5-D84D9B32FB29}">
      <dsp:nvSpPr>
        <dsp:cNvPr id="0" name=""/>
        <dsp:cNvSpPr/>
      </dsp:nvSpPr>
      <dsp:spPr>
        <a:xfrm>
          <a:off x="4604094"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4604094" y="788715"/>
        <a:ext cx="273049" cy="273784"/>
      </dsp:txXfrm>
    </dsp:sp>
    <dsp:sp modelId="{1F211106-ED29-467F-94D8-A05553FDA05B}">
      <dsp:nvSpPr>
        <dsp:cNvPr id="0" name=""/>
        <dsp:cNvSpPr/>
      </dsp:nvSpPr>
      <dsp:spPr>
        <a:xfrm>
          <a:off x="5156080"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solidFill>
                <a:schemeClr val="accent4">
                  <a:lumMod val="20000"/>
                  <a:lumOff val="80000"/>
                </a:schemeClr>
              </a:solidFill>
            </a:rPr>
            <a:t>订单执行</a:t>
          </a:r>
        </a:p>
      </dsp:txBody>
      <dsp:txXfrm>
        <a:off x="5188414" y="405955"/>
        <a:ext cx="1775286" cy="1039304"/>
      </dsp:txXfrm>
    </dsp:sp>
    <dsp:sp modelId="{54C7EA8F-B3AE-4675-BE5C-88CC8C20B6AA}">
      <dsp:nvSpPr>
        <dsp:cNvPr id="0" name=""/>
        <dsp:cNvSpPr/>
      </dsp:nvSpPr>
      <dsp:spPr>
        <a:xfrm>
          <a:off x="7180030"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7180030" y="788715"/>
        <a:ext cx="273049" cy="273784"/>
      </dsp:txXfrm>
    </dsp:sp>
    <dsp:sp modelId="{4A0DDA7E-C85D-4FDA-894E-942CAF5A1B03}">
      <dsp:nvSpPr>
        <dsp:cNvPr id="0" name=""/>
        <dsp:cNvSpPr/>
      </dsp:nvSpPr>
      <dsp:spPr>
        <a:xfrm>
          <a:off x="7732016"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监控与模型优化</a:t>
          </a:r>
        </a:p>
      </dsp:txBody>
      <dsp:txXfrm>
        <a:off x="7764350" y="405955"/>
        <a:ext cx="1775286" cy="10393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4208"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数据收集</a:t>
          </a:r>
        </a:p>
      </dsp:txBody>
      <dsp:txXfrm>
        <a:off x="36542" y="405955"/>
        <a:ext cx="1775286" cy="1039304"/>
      </dsp:txXfrm>
    </dsp:sp>
    <dsp:sp modelId="{D97CA009-6760-4D51-B2A3-006158A949CD}">
      <dsp:nvSpPr>
        <dsp:cNvPr id="0" name=""/>
        <dsp:cNvSpPr/>
      </dsp:nvSpPr>
      <dsp:spPr>
        <a:xfrm>
          <a:off x="2028158"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2028158" y="788715"/>
        <a:ext cx="273049" cy="273784"/>
      </dsp:txXfrm>
    </dsp:sp>
    <dsp:sp modelId="{33DEE26F-90CC-4388-950D-D08A4DAD4C2A}">
      <dsp:nvSpPr>
        <dsp:cNvPr id="0" name=""/>
        <dsp:cNvSpPr/>
      </dsp:nvSpPr>
      <dsp:spPr>
        <a:xfrm>
          <a:off x="2580144"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数据分析与决策</a:t>
          </a:r>
        </a:p>
      </dsp:txBody>
      <dsp:txXfrm>
        <a:off x="2612478" y="405955"/>
        <a:ext cx="1775286" cy="1039304"/>
      </dsp:txXfrm>
    </dsp:sp>
    <dsp:sp modelId="{86C6BB7F-A1AB-477F-9BA5-D84D9B32FB29}">
      <dsp:nvSpPr>
        <dsp:cNvPr id="0" name=""/>
        <dsp:cNvSpPr/>
      </dsp:nvSpPr>
      <dsp:spPr>
        <a:xfrm>
          <a:off x="4604094"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4604094" y="788715"/>
        <a:ext cx="273049" cy="273784"/>
      </dsp:txXfrm>
    </dsp:sp>
    <dsp:sp modelId="{1F211106-ED29-467F-94D8-A05553FDA05B}">
      <dsp:nvSpPr>
        <dsp:cNvPr id="0" name=""/>
        <dsp:cNvSpPr/>
      </dsp:nvSpPr>
      <dsp:spPr>
        <a:xfrm>
          <a:off x="5156080"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订单执行</a:t>
          </a:r>
        </a:p>
      </dsp:txBody>
      <dsp:txXfrm>
        <a:off x="5188414" y="405955"/>
        <a:ext cx="1775286" cy="1039304"/>
      </dsp:txXfrm>
    </dsp:sp>
    <dsp:sp modelId="{54C7EA8F-B3AE-4675-BE5C-88CC8C20B6AA}">
      <dsp:nvSpPr>
        <dsp:cNvPr id="0" name=""/>
        <dsp:cNvSpPr/>
      </dsp:nvSpPr>
      <dsp:spPr>
        <a:xfrm>
          <a:off x="7180030"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7180030" y="788715"/>
        <a:ext cx="273049" cy="273784"/>
      </dsp:txXfrm>
    </dsp:sp>
    <dsp:sp modelId="{4A0DDA7E-C85D-4FDA-894E-942CAF5A1B03}">
      <dsp:nvSpPr>
        <dsp:cNvPr id="0" name=""/>
        <dsp:cNvSpPr/>
      </dsp:nvSpPr>
      <dsp:spPr>
        <a:xfrm>
          <a:off x="7732016"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solidFill>
                <a:schemeClr val="accent4">
                  <a:lumMod val="20000"/>
                  <a:lumOff val="80000"/>
                </a:schemeClr>
              </a:solidFill>
            </a:rPr>
            <a:t>监控与模型优化</a:t>
          </a:r>
        </a:p>
      </dsp:txBody>
      <dsp:txXfrm>
        <a:off x="7764350" y="405955"/>
        <a:ext cx="1775286" cy="10393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F9CF8-E450-4778-8818-BD4C238060F8}">
      <dsp:nvSpPr>
        <dsp:cNvPr id="0" name=""/>
        <dsp:cNvSpPr/>
      </dsp:nvSpPr>
      <dsp:spPr>
        <a:xfrm>
          <a:off x="15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a:t>阶段</a:t>
          </a:r>
          <a:r>
            <a:rPr lang="en-US" altLang="zh-CN" sz="1400" kern="1200"/>
            <a:t>1</a:t>
          </a:r>
          <a:r>
            <a:rPr lang="zh-CN" altLang="en-US" sz="1400" kern="1200"/>
            <a:t>：</a:t>
          </a:r>
          <a:endParaRPr lang="en-US" altLang="zh-CN" sz="1400" kern="1200"/>
        </a:p>
        <a:p>
          <a:pPr lvl="0" algn="l" defTabSz="622300">
            <a:lnSpc>
              <a:spcPct val="90000"/>
            </a:lnSpc>
            <a:spcBef>
              <a:spcPct val="0"/>
            </a:spcBef>
            <a:spcAft>
              <a:spcPct val="35000"/>
            </a:spcAft>
          </a:pPr>
          <a:r>
            <a:rPr lang="en-US" altLang="zh-CN" sz="1400" kern="1200"/>
            <a:t>1</a:t>
          </a:r>
          <a:r>
            <a:rPr lang="zh-CN" altLang="en-US" sz="1400" kern="1200"/>
            <a:t>、采集数据</a:t>
          </a:r>
          <a:endParaRPr lang="en-US" altLang="zh-CN" sz="1400" kern="1200"/>
        </a:p>
        <a:p>
          <a:pPr lvl="0" algn="l" defTabSz="622300">
            <a:lnSpc>
              <a:spcPct val="90000"/>
            </a:lnSpc>
            <a:spcBef>
              <a:spcPct val="0"/>
            </a:spcBef>
            <a:spcAft>
              <a:spcPct val="35000"/>
            </a:spcAft>
          </a:pPr>
          <a:r>
            <a:rPr lang="en-US" altLang="zh-CN" sz="1400" kern="1200"/>
            <a:t>2</a:t>
          </a:r>
          <a:r>
            <a:rPr lang="zh-CN" altLang="en-US" sz="1400" kern="1200"/>
            <a:t>、数据标注</a:t>
          </a:r>
          <a:endParaRPr lang="en-US" altLang="zh-CN" sz="1400" kern="1200"/>
        </a:p>
        <a:p>
          <a:pPr lvl="0" algn="l" defTabSz="622300">
            <a:lnSpc>
              <a:spcPct val="90000"/>
            </a:lnSpc>
            <a:spcBef>
              <a:spcPct val="0"/>
            </a:spcBef>
            <a:spcAft>
              <a:spcPct val="35000"/>
            </a:spcAft>
          </a:pPr>
          <a:r>
            <a:rPr lang="en-US" altLang="zh-CN" sz="1400" kern="1200"/>
            <a:t>3</a:t>
          </a:r>
          <a:r>
            <a:rPr lang="zh-CN" altLang="en-US" sz="1400" kern="1200"/>
            <a:t>、构造样本</a:t>
          </a:r>
          <a:endParaRPr lang="en-US" altLang="zh-CN" sz="1400" kern="1200"/>
        </a:p>
        <a:p>
          <a:pPr lvl="0" algn="l" defTabSz="622300">
            <a:lnSpc>
              <a:spcPct val="90000"/>
            </a:lnSpc>
            <a:spcBef>
              <a:spcPct val="0"/>
            </a:spcBef>
            <a:spcAft>
              <a:spcPct val="35000"/>
            </a:spcAft>
          </a:pPr>
          <a:r>
            <a:rPr lang="en-US" altLang="zh-CN" sz="1400" kern="1200"/>
            <a:t>4</a:t>
          </a:r>
          <a:r>
            <a:rPr lang="zh-CN" altLang="en-US" sz="1400" kern="1200"/>
            <a:t>、模型训练</a:t>
          </a:r>
        </a:p>
      </dsp:txBody>
      <dsp:txXfrm>
        <a:off x="49291" y="47749"/>
        <a:ext cx="3193644" cy="1534781"/>
      </dsp:txXfrm>
    </dsp:sp>
    <dsp:sp modelId="{EA69AE36-3FE3-456E-8C5F-8ADFCBF32641}">
      <dsp:nvSpPr>
        <dsp:cNvPr id="0" name=""/>
        <dsp:cNvSpPr/>
      </dsp:nvSpPr>
      <dsp:spPr>
        <a:xfrm>
          <a:off x="3619599" y="407285"/>
          <a:ext cx="697298" cy="8157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endParaRPr lang="zh-CN" altLang="en-US" sz="1100" kern="1200"/>
        </a:p>
      </dsp:txBody>
      <dsp:txXfrm>
        <a:off x="3619599" y="570426"/>
        <a:ext cx="488109" cy="489425"/>
      </dsp:txXfrm>
    </dsp:sp>
    <dsp:sp modelId="{23400C2E-D7A5-4510-9827-67BEE1BEBBF2}">
      <dsp:nvSpPr>
        <dsp:cNvPr id="0" name=""/>
        <dsp:cNvSpPr/>
      </dsp:nvSpPr>
      <dsp:spPr>
        <a:xfrm>
          <a:off x="46063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a:t>阶段</a:t>
          </a:r>
          <a:r>
            <a:rPr lang="en-US" altLang="zh-CN" sz="1400" kern="1200"/>
            <a:t>2</a:t>
          </a:r>
          <a:r>
            <a:rPr lang="zh-CN" altLang="en-US" sz="1400" kern="1200"/>
            <a:t>：</a:t>
          </a:r>
          <a:endParaRPr lang="en-US" altLang="zh-CN" sz="1400" kern="1200"/>
        </a:p>
        <a:p>
          <a:pPr lvl="0" algn="l" defTabSz="622300">
            <a:lnSpc>
              <a:spcPct val="90000"/>
            </a:lnSpc>
            <a:spcBef>
              <a:spcPct val="0"/>
            </a:spcBef>
            <a:spcAft>
              <a:spcPct val="35000"/>
            </a:spcAft>
          </a:pPr>
          <a:r>
            <a:rPr lang="en-US" altLang="zh-CN" sz="1400" kern="1200"/>
            <a:t>1</a:t>
          </a:r>
          <a:r>
            <a:rPr lang="zh-CN" altLang="en-US" sz="1400" kern="1200"/>
            <a:t>、运行交易策略</a:t>
          </a:r>
          <a:endParaRPr lang="en-US" altLang="zh-CN" sz="1400" kern="1200"/>
        </a:p>
        <a:p>
          <a:pPr lvl="0" algn="l" defTabSz="622300">
            <a:lnSpc>
              <a:spcPct val="90000"/>
            </a:lnSpc>
            <a:spcBef>
              <a:spcPct val="0"/>
            </a:spcBef>
            <a:spcAft>
              <a:spcPct val="35000"/>
            </a:spcAft>
          </a:pPr>
          <a:r>
            <a:rPr lang="en-US" altLang="zh-CN" sz="1400" kern="1200"/>
            <a:t>2</a:t>
          </a:r>
          <a:r>
            <a:rPr lang="zh-CN" altLang="en-US" sz="1400" kern="1200"/>
            <a:t>、评价交易策略</a:t>
          </a:r>
        </a:p>
      </dsp:txBody>
      <dsp:txXfrm>
        <a:off x="4654091" y="47749"/>
        <a:ext cx="3193644" cy="15347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F9CF8-E450-4778-8818-BD4C238060F8}">
      <dsp:nvSpPr>
        <dsp:cNvPr id="0" name=""/>
        <dsp:cNvSpPr/>
      </dsp:nvSpPr>
      <dsp:spPr>
        <a:xfrm>
          <a:off x="15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a:solidFill>
                <a:schemeClr val="accent4">
                  <a:lumMod val="20000"/>
                  <a:lumOff val="80000"/>
                </a:schemeClr>
              </a:solidFill>
            </a:rPr>
            <a:t>阶段</a:t>
          </a:r>
          <a:r>
            <a:rPr lang="en-US" altLang="zh-CN" sz="1400" kern="1200">
              <a:solidFill>
                <a:schemeClr val="accent4">
                  <a:lumMod val="20000"/>
                  <a:lumOff val="80000"/>
                </a:schemeClr>
              </a:solidFill>
            </a:rPr>
            <a:t>1</a:t>
          </a:r>
          <a:r>
            <a:rPr lang="zh-CN" altLang="en-US" sz="1400" kern="1200">
              <a:solidFill>
                <a:schemeClr val="accent4">
                  <a:lumMod val="20000"/>
                  <a:lumOff val="80000"/>
                </a:schemeClr>
              </a:solidFill>
            </a:rPr>
            <a:t>：</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1</a:t>
          </a:r>
          <a:r>
            <a:rPr lang="zh-CN" altLang="en-US" sz="1400" kern="1200">
              <a:solidFill>
                <a:schemeClr val="accent4">
                  <a:lumMod val="20000"/>
                  <a:lumOff val="80000"/>
                </a:schemeClr>
              </a:solidFill>
            </a:rPr>
            <a:t>、采集数据</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2</a:t>
          </a:r>
          <a:r>
            <a:rPr lang="zh-CN" altLang="en-US" sz="1400" kern="1200">
              <a:solidFill>
                <a:schemeClr val="accent4">
                  <a:lumMod val="20000"/>
                  <a:lumOff val="80000"/>
                </a:schemeClr>
              </a:solidFill>
            </a:rPr>
            <a:t>、数据标注</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3</a:t>
          </a:r>
          <a:r>
            <a:rPr lang="zh-CN" altLang="en-US" sz="1400" kern="1200">
              <a:solidFill>
                <a:schemeClr val="accent4">
                  <a:lumMod val="20000"/>
                  <a:lumOff val="80000"/>
                </a:schemeClr>
              </a:solidFill>
            </a:rPr>
            <a:t>、构造样本</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4</a:t>
          </a:r>
          <a:r>
            <a:rPr lang="zh-CN" altLang="en-US" sz="1400" kern="1200">
              <a:solidFill>
                <a:schemeClr val="accent4">
                  <a:lumMod val="20000"/>
                  <a:lumOff val="80000"/>
                </a:schemeClr>
              </a:solidFill>
            </a:rPr>
            <a:t>、模型训练</a:t>
          </a:r>
        </a:p>
      </dsp:txBody>
      <dsp:txXfrm>
        <a:off x="49291" y="47749"/>
        <a:ext cx="3193644" cy="1534781"/>
      </dsp:txXfrm>
    </dsp:sp>
    <dsp:sp modelId="{EA69AE36-3FE3-456E-8C5F-8ADFCBF32641}">
      <dsp:nvSpPr>
        <dsp:cNvPr id="0" name=""/>
        <dsp:cNvSpPr/>
      </dsp:nvSpPr>
      <dsp:spPr>
        <a:xfrm>
          <a:off x="3619599" y="407285"/>
          <a:ext cx="697298" cy="8157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endParaRPr lang="zh-CN" altLang="en-US" sz="1100" kern="1200"/>
        </a:p>
      </dsp:txBody>
      <dsp:txXfrm>
        <a:off x="3619599" y="570426"/>
        <a:ext cx="488109" cy="489425"/>
      </dsp:txXfrm>
    </dsp:sp>
    <dsp:sp modelId="{23400C2E-D7A5-4510-9827-67BEE1BEBBF2}">
      <dsp:nvSpPr>
        <dsp:cNvPr id="0" name=""/>
        <dsp:cNvSpPr/>
      </dsp:nvSpPr>
      <dsp:spPr>
        <a:xfrm>
          <a:off x="46063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a:t>阶段</a:t>
          </a:r>
          <a:r>
            <a:rPr lang="en-US" altLang="zh-CN" sz="1400" kern="1200"/>
            <a:t>2</a:t>
          </a:r>
          <a:r>
            <a:rPr lang="zh-CN" altLang="en-US" sz="1400" kern="1200"/>
            <a:t>：</a:t>
          </a:r>
          <a:endParaRPr lang="en-US" altLang="zh-CN" sz="1400" kern="1200"/>
        </a:p>
        <a:p>
          <a:pPr lvl="0" algn="l" defTabSz="622300">
            <a:lnSpc>
              <a:spcPct val="90000"/>
            </a:lnSpc>
            <a:spcBef>
              <a:spcPct val="0"/>
            </a:spcBef>
            <a:spcAft>
              <a:spcPct val="35000"/>
            </a:spcAft>
          </a:pPr>
          <a:r>
            <a:rPr lang="en-US" altLang="zh-CN" sz="1400" kern="1200"/>
            <a:t>1</a:t>
          </a:r>
          <a:r>
            <a:rPr lang="zh-CN" altLang="en-US" sz="1400" kern="1200"/>
            <a:t>、运行交易策略</a:t>
          </a:r>
          <a:endParaRPr lang="en-US" altLang="zh-CN" sz="1400" kern="1200"/>
        </a:p>
        <a:p>
          <a:pPr lvl="0" algn="l" defTabSz="622300">
            <a:lnSpc>
              <a:spcPct val="90000"/>
            </a:lnSpc>
            <a:spcBef>
              <a:spcPct val="0"/>
            </a:spcBef>
            <a:spcAft>
              <a:spcPct val="35000"/>
            </a:spcAft>
          </a:pPr>
          <a:r>
            <a:rPr lang="en-US" altLang="zh-CN" sz="1400" kern="1200"/>
            <a:t>2</a:t>
          </a:r>
          <a:r>
            <a:rPr lang="zh-CN" altLang="en-US" sz="1400" kern="1200"/>
            <a:t>、评价交易策略</a:t>
          </a:r>
        </a:p>
      </dsp:txBody>
      <dsp:txXfrm>
        <a:off x="4654091" y="47749"/>
        <a:ext cx="3193644" cy="15347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F9CF8-E450-4778-8818-BD4C238060F8}">
      <dsp:nvSpPr>
        <dsp:cNvPr id="0" name=""/>
        <dsp:cNvSpPr/>
      </dsp:nvSpPr>
      <dsp:spPr>
        <a:xfrm>
          <a:off x="15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a:solidFill>
                <a:schemeClr val="accent4">
                  <a:lumMod val="20000"/>
                  <a:lumOff val="80000"/>
                </a:schemeClr>
              </a:solidFill>
            </a:rPr>
            <a:t>阶段</a:t>
          </a:r>
          <a:r>
            <a:rPr lang="en-US" altLang="zh-CN" sz="1400" kern="1200">
              <a:solidFill>
                <a:schemeClr val="accent4">
                  <a:lumMod val="20000"/>
                  <a:lumOff val="80000"/>
                </a:schemeClr>
              </a:solidFill>
            </a:rPr>
            <a:t>1</a:t>
          </a:r>
          <a:r>
            <a:rPr lang="zh-CN" altLang="en-US" sz="1400" kern="1200">
              <a:solidFill>
                <a:schemeClr val="accent4">
                  <a:lumMod val="20000"/>
                  <a:lumOff val="80000"/>
                </a:schemeClr>
              </a:solidFill>
            </a:rPr>
            <a:t>：</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1</a:t>
          </a:r>
          <a:r>
            <a:rPr lang="zh-CN" altLang="en-US" sz="1400" kern="1200">
              <a:solidFill>
                <a:schemeClr val="accent4">
                  <a:lumMod val="20000"/>
                  <a:lumOff val="80000"/>
                </a:schemeClr>
              </a:solidFill>
            </a:rPr>
            <a:t>、采集数据</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2</a:t>
          </a:r>
          <a:r>
            <a:rPr lang="zh-CN" altLang="en-US" sz="1400" kern="1200">
              <a:solidFill>
                <a:schemeClr val="accent4">
                  <a:lumMod val="20000"/>
                  <a:lumOff val="80000"/>
                </a:schemeClr>
              </a:solidFill>
            </a:rPr>
            <a:t>、数据标注</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3</a:t>
          </a:r>
          <a:r>
            <a:rPr lang="zh-CN" altLang="en-US" sz="1400" kern="1200">
              <a:solidFill>
                <a:schemeClr val="accent4">
                  <a:lumMod val="20000"/>
                  <a:lumOff val="80000"/>
                </a:schemeClr>
              </a:solidFill>
            </a:rPr>
            <a:t>、构造样本</a:t>
          </a:r>
          <a:endParaRPr lang="en-US" altLang="zh-CN" sz="1400" kern="120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a:solidFill>
                <a:schemeClr val="accent4">
                  <a:lumMod val="20000"/>
                  <a:lumOff val="80000"/>
                </a:schemeClr>
              </a:solidFill>
            </a:rPr>
            <a:t>4</a:t>
          </a:r>
          <a:r>
            <a:rPr lang="zh-CN" altLang="en-US" sz="1400" kern="1200">
              <a:solidFill>
                <a:schemeClr val="accent4">
                  <a:lumMod val="20000"/>
                  <a:lumOff val="80000"/>
                </a:schemeClr>
              </a:solidFill>
            </a:rPr>
            <a:t>、模型训练</a:t>
          </a:r>
        </a:p>
      </dsp:txBody>
      <dsp:txXfrm>
        <a:off x="49291" y="47749"/>
        <a:ext cx="3193644" cy="1534781"/>
      </dsp:txXfrm>
    </dsp:sp>
    <dsp:sp modelId="{EA69AE36-3FE3-456E-8C5F-8ADFCBF32641}">
      <dsp:nvSpPr>
        <dsp:cNvPr id="0" name=""/>
        <dsp:cNvSpPr/>
      </dsp:nvSpPr>
      <dsp:spPr>
        <a:xfrm>
          <a:off x="3619599" y="407285"/>
          <a:ext cx="697298" cy="81570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endParaRPr lang="zh-CN" altLang="en-US" sz="1100" kern="1200">
            <a:solidFill>
              <a:schemeClr val="accent4">
                <a:lumMod val="20000"/>
                <a:lumOff val="80000"/>
              </a:schemeClr>
            </a:solidFill>
          </a:endParaRPr>
        </a:p>
      </dsp:txBody>
      <dsp:txXfrm>
        <a:off x="3619599" y="570426"/>
        <a:ext cx="488109" cy="489425"/>
      </dsp:txXfrm>
    </dsp:sp>
    <dsp:sp modelId="{23400C2E-D7A5-4510-9827-67BEE1BEBBF2}">
      <dsp:nvSpPr>
        <dsp:cNvPr id="0" name=""/>
        <dsp:cNvSpPr/>
      </dsp:nvSpPr>
      <dsp:spPr>
        <a:xfrm>
          <a:off x="4606342" y="0"/>
          <a:ext cx="3289142" cy="16302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altLang="en-US" sz="1400" kern="1200" dirty="0">
              <a:solidFill>
                <a:schemeClr val="accent4">
                  <a:lumMod val="20000"/>
                  <a:lumOff val="80000"/>
                </a:schemeClr>
              </a:solidFill>
            </a:rPr>
            <a:t>阶段</a:t>
          </a:r>
          <a:r>
            <a:rPr lang="en-US" altLang="zh-CN" sz="1400" kern="1200" dirty="0">
              <a:solidFill>
                <a:schemeClr val="accent4">
                  <a:lumMod val="20000"/>
                  <a:lumOff val="80000"/>
                </a:schemeClr>
              </a:solidFill>
            </a:rPr>
            <a:t>2</a:t>
          </a:r>
          <a:r>
            <a:rPr lang="zh-CN" altLang="en-US" sz="1400" kern="1200" dirty="0">
              <a:solidFill>
                <a:schemeClr val="accent4">
                  <a:lumMod val="20000"/>
                  <a:lumOff val="80000"/>
                </a:schemeClr>
              </a:solidFill>
            </a:rPr>
            <a:t>：</a:t>
          </a:r>
          <a:endParaRPr lang="en-US" altLang="zh-CN" sz="1400" kern="1200" dirty="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dirty="0">
              <a:solidFill>
                <a:schemeClr val="accent4">
                  <a:lumMod val="20000"/>
                  <a:lumOff val="80000"/>
                </a:schemeClr>
              </a:solidFill>
            </a:rPr>
            <a:t>1</a:t>
          </a:r>
          <a:r>
            <a:rPr lang="zh-CN" altLang="en-US" sz="1400" kern="1200" dirty="0">
              <a:solidFill>
                <a:schemeClr val="accent4">
                  <a:lumMod val="20000"/>
                  <a:lumOff val="80000"/>
                </a:schemeClr>
              </a:solidFill>
            </a:rPr>
            <a:t>、运行交易策略</a:t>
          </a:r>
          <a:endParaRPr lang="en-US" altLang="zh-CN" sz="1400" kern="1200" dirty="0">
            <a:solidFill>
              <a:schemeClr val="accent4">
                <a:lumMod val="20000"/>
                <a:lumOff val="80000"/>
              </a:schemeClr>
            </a:solidFill>
          </a:endParaRPr>
        </a:p>
        <a:p>
          <a:pPr lvl="0" algn="l" defTabSz="622300">
            <a:lnSpc>
              <a:spcPct val="90000"/>
            </a:lnSpc>
            <a:spcBef>
              <a:spcPct val="0"/>
            </a:spcBef>
            <a:spcAft>
              <a:spcPct val="35000"/>
            </a:spcAft>
          </a:pPr>
          <a:r>
            <a:rPr lang="en-US" altLang="zh-CN" sz="1400" kern="1200" dirty="0">
              <a:solidFill>
                <a:schemeClr val="accent4">
                  <a:lumMod val="20000"/>
                  <a:lumOff val="80000"/>
                </a:schemeClr>
              </a:solidFill>
            </a:rPr>
            <a:t>2</a:t>
          </a:r>
          <a:r>
            <a:rPr lang="zh-CN" altLang="en-US" sz="1400" kern="1200" dirty="0">
              <a:solidFill>
                <a:schemeClr val="accent4">
                  <a:lumMod val="20000"/>
                  <a:lumOff val="80000"/>
                </a:schemeClr>
              </a:solidFill>
            </a:rPr>
            <a:t>、评价交易策略</a:t>
          </a:r>
        </a:p>
      </dsp:txBody>
      <dsp:txXfrm>
        <a:off x="4654091" y="47749"/>
        <a:ext cx="3193644" cy="1534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96CA-5B53-4F84-B516-FB92F3A1DA14}">
      <dsp:nvSpPr>
        <dsp:cNvPr id="0" name=""/>
        <dsp:cNvSpPr/>
      </dsp:nvSpPr>
      <dsp:spPr>
        <a:xfrm>
          <a:off x="456120" y="685352"/>
          <a:ext cx="3623365" cy="3623365"/>
        </a:xfrm>
        <a:prstGeom prst="blockArc">
          <a:avLst>
            <a:gd name="adj1" fmla="val 1188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431EE0-1B67-41A8-9DF4-7E21022A73F7}">
      <dsp:nvSpPr>
        <dsp:cNvPr id="0" name=""/>
        <dsp:cNvSpPr/>
      </dsp:nvSpPr>
      <dsp:spPr>
        <a:xfrm>
          <a:off x="456120" y="685352"/>
          <a:ext cx="3623365" cy="3623365"/>
        </a:xfrm>
        <a:prstGeom prst="blockArc">
          <a:avLst>
            <a:gd name="adj1" fmla="val 7560000"/>
            <a:gd name="adj2" fmla="val 1188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BF7CDF-A675-4D5A-B0D7-1A6AE1A638FA}">
      <dsp:nvSpPr>
        <dsp:cNvPr id="0" name=""/>
        <dsp:cNvSpPr/>
      </dsp:nvSpPr>
      <dsp:spPr>
        <a:xfrm>
          <a:off x="456120" y="685352"/>
          <a:ext cx="3623365" cy="3623365"/>
        </a:xfrm>
        <a:prstGeom prst="blockArc">
          <a:avLst>
            <a:gd name="adj1" fmla="val 3240000"/>
            <a:gd name="adj2" fmla="val 756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2E5461-1476-463E-A054-B24D12525BEB}">
      <dsp:nvSpPr>
        <dsp:cNvPr id="0" name=""/>
        <dsp:cNvSpPr/>
      </dsp:nvSpPr>
      <dsp:spPr>
        <a:xfrm>
          <a:off x="456120" y="685352"/>
          <a:ext cx="3623365" cy="3623365"/>
        </a:xfrm>
        <a:prstGeom prst="blockArc">
          <a:avLst>
            <a:gd name="adj1" fmla="val 20520000"/>
            <a:gd name="adj2" fmla="val 324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80FEB-DAE2-437B-9EC4-2A133B5A0CF2}">
      <dsp:nvSpPr>
        <dsp:cNvPr id="0" name=""/>
        <dsp:cNvSpPr/>
      </dsp:nvSpPr>
      <dsp:spPr>
        <a:xfrm>
          <a:off x="456120" y="685352"/>
          <a:ext cx="3623365" cy="3623365"/>
        </a:xfrm>
        <a:prstGeom prst="blockArc">
          <a:avLst>
            <a:gd name="adj1" fmla="val 16200000"/>
            <a:gd name="adj2" fmla="val 2052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3F2335-239B-492E-BDA3-FEAAE60E06CB}">
      <dsp:nvSpPr>
        <dsp:cNvPr id="0" name=""/>
        <dsp:cNvSpPr/>
      </dsp:nvSpPr>
      <dsp:spPr>
        <a:xfrm>
          <a:off x="1433986" y="1663219"/>
          <a:ext cx="1667632" cy="166763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a:t>智慧金融</a:t>
          </a:r>
        </a:p>
      </dsp:txBody>
      <dsp:txXfrm>
        <a:off x="1678205" y="1907438"/>
        <a:ext cx="1179194" cy="1179194"/>
      </dsp:txXfrm>
    </dsp:sp>
    <dsp:sp modelId="{6663228E-8BFF-46FE-AF9C-D1C6969F022F}">
      <dsp:nvSpPr>
        <dsp:cNvPr id="0" name=""/>
        <dsp:cNvSpPr/>
      </dsp:nvSpPr>
      <dsp:spPr>
        <a:xfrm>
          <a:off x="1375065" y="4465"/>
          <a:ext cx="1785474" cy="14458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20000"/>
                  <a:lumOff val="80000"/>
                </a:schemeClr>
              </a:solidFill>
            </a:rPr>
            <a:t>信用评价与风险控制</a:t>
          </a:r>
        </a:p>
      </dsp:txBody>
      <dsp:txXfrm>
        <a:off x="1636542" y="216201"/>
        <a:ext cx="1262520" cy="1022352"/>
      </dsp:txXfrm>
    </dsp:sp>
    <dsp:sp modelId="{EA29D2D7-7705-42DF-B248-203D71A80848}">
      <dsp:nvSpPr>
        <dsp:cNvPr id="0" name=""/>
        <dsp:cNvSpPr/>
      </dsp:nvSpPr>
      <dsp:spPr>
        <a:xfrm>
          <a:off x="336717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智能投研</a:t>
          </a:r>
        </a:p>
      </dsp:txBody>
      <dsp:txXfrm>
        <a:off x="3538129" y="1537462"/>
        <a:ext cx="825436" cy="825436"/>
      </dsp:txXfrm>
    </dsp:sp>
    <dsp:sp modelId="{BD75A3D4-5B9C-4AEA-BFAE-952F77073F3A}">
      <dsp:nvSpPr>
        <dsp:cNvPr id="0" name=""/>
        <dsp:cNvSpPr/>
      </dsp:nvSpPr>
      <dsp:spPr>
        <a:xfrm>
          <a:off x="2724310"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智能投顾</a:t>
          </a:r>
        </a:p>
      </dsp:txBody>
      <dsp:txXfrm>
        <a:off x="2895263" y="3516000"/>
        <a:ext cx="825436" cy="825436"/>
      </dsp:txXfrm>
    </dsp:sp>
    <dsp:sp modelId="{E34063BC-D24E-4AAA-9EAE-7B06238C8945}">
      <dsp:nvSpPr>
        <dsp:cNvPr id="0" name=""/>
        <dsp:cNvSpPr/>
      </dsp:nvSpPr>
      <dsp:spPr>
        <a:xfrm>
          <a:off x="643952"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量化交易</a:t>
          </a:r>
        </a:p>
      </dsp:txBody>
      <dsp:txXfrm>
        <a:off x="814905" y="3516000"/>
        <a:ext cx="825436" cy="825436"/>
      </dsp:txXfrm>
    </dsp:sp>
    <dsp:sp modelId="{5A04A1BE-6373-4FF2-93B4-1E9195A9072B}">
      <dsp:nvSpPr>
        <dsp:cNvPr id="0" name=""/>
        <dsp:cNvSpPr/>
      </dsp:nvSpPr>
      <dsp:spPr>
        <a:xfrm>
          <a:off x="108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智能客服</a:t>
          </a:r>
        </a:p>
      </dsp:txBody>
      <dsp:txXfrm>
        <a:off x="172039" y="1537462"/>
        <a:ext cx="825436" cy="825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96CA-5B53-4F84-B516-FB92F3A1DA14}">
      <dsp:nvSpPr>
        <dsp:cNvPr id="0" name=""/>
        <dsp:cNvSpPr/>
      </dsp:nvSpPr>
      <dsp:spPr>
        <a:xfrm>
          <a:off x="456120" y="685352"/>
          <a:ext cx="3623365" cy="3623365"/>
        </a:xfrm>
        <a:prstGeom prst="blockArc">
          <a:avLst>
            <a:gd name="adj1" fmla="val 1188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431EE0-1B67-41A8-9DF4-7E21022A73F7}">
      <dsp:nvSpPr>
        <dsp:cNvPr id="0" name=""/>
        <dsp:cNvSpPr/>
      </dsp:nvSpPr>
      <dsp:spPr>
        <a:xfrm>
          <a:off x="456120" y="685352"/>
          <a:ext cx="3623365" cy="3623365"/>
        </a:xfrm>
        <a:prstGeom prst="blockArc">
          <a:avLst>
            <a:gd name="adj1" fmla="val 7560000"/>
            <a:gd name="adj2" fmla="val 1188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BF7CDF-A675-4D5A-B0D7-1A6AE1A638FA}">
      <dsp:nvSpPr>
        <dsp:cNvPr id="0" name=""/>
        <dsp:cNvSpPr/>
      </dsp:nvSpPr>
      <dsp:spPr>
        <a:xfrm>
          <a:off x="456120" y="685352"/>
          <a:ext cx="3623365" cy="3623365"/>
        </a:xfrm>
        <a:prstGeom prst="blockArc">
          <a:avLst>
            <a:gd name="adj1" fmla="val 3240000"/>
            <a:gd name="adj2" fmla="val 756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2E5461-1476-463E-A054-B24D12525BEB}">
      <dsp:nvSpPr>
        <dsp:cNvPr id="0" name=""/>
        <dsp:cNvSpPr/>
      </dsp:nvSpPr>
      <dsp:spPr>
        <a:xfrm>
          <a:off x="456120" y="685352"/>
          <a:ext cx="3623365" cy="3623365"/>
        </a:xfrm>
        <a:prstGeom prst="blockArc">
          <a:avLst>
            <a:gd name="adj1" fmla="val 20520000"/>
            <a:gd name="adj2" fmla="val 324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80FEB-DAE2-437B-9EC4-2A133B5A0CF2}">
      <dsp:nvSpPr>
        <dsp:cNvPr id="0" name=""/>
        <dsp:cNvSpPr/>
      </dsp:nvSpPr>
      <dsp:spPr>
        <a:xfrm>
          <a:off x="456120" y="685352"/>
          <a:ext cx="3623365" cy="3623365"/>
        </a:xfrm>
        <a:prstGeom prst="blockArc">
          <a:avLst>
            <a:gd name="adj1" fmla="val 16200000"/>
            <a:gd name="adj2" fmla="val 2052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3F2335-239B-492E-BDA3-FEAAE60E06CB}">
      <dsp:nvSpPr>
        <dsp:cNvPr id="0" name=""/>
        <dsp:cNvSpPr/>
      </dsp:nvSpPr>
      <dsp:spPr>
        <a:xfrm>
          <a:off x="1433986" y="1663219"/>
          <a:ext cx="1667632" cy="166763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a:t>智慧金融</a:t>
          </a:r>
        </a:p>
      </dsp:txBody>
      <dsp:txXfrm>
        <a:off x="1678205" y="1907438"/>
        <a:ext cx="1179194" cy="1179194"/>
      </dsp:txXfrm>
    </dsp:sp>
    <dsp:sp modelId="{6663228E-8BFF-46FE-AF9C-D1C6969F022F}">
      <dsp:nvSpPr>
        <dsp:cNvPr id="0" name=""/>
        <dsp:cNvSpPr/>
      </dsp:nvSpPr>
      <dsp:spPr>
        <a:xfrm>
          <a:off x="1375065" y="4465"/>
          <a:ext cx="1785474" cy="14458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信用评价与风险控制</a:t>
          </a:r>
        </a:p>
      </dsp:txBody>
      <dsp:txXfrm>
        <a:off x="1636542" y="216201"/>
        <a:ext cx="1262520" cy="1022352"/>
      </dsp:txXfrm>
    </dsp:sp>
    <dsp:sp modelId="{EA29D2D7-7705-42DF-B248-203D71A80848}">
      <dsp:nvSpPr>
        <dsp:cNvPr id="0" name=""/>
        <dsp:cNvSpPr/>
      </dsp:nvSpPr>
      <dsp:spPr>
        <a:xfrm>
          <a:off x="336717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solidFill>
                <a:schemeClr val="accent4">
                  <a:lumMod val="20000"/>
                  <a:lumOff val="80000"/>
                </a:schemeClr>
              </a:solidFill>
            </a:rPr>
            <a:t>智能投研</a:t>
          </a:r>
        </a:p>
      </dsp:txBody>
      <dsp:txXfrm>
        <a:off x="3538129" y="1537462"/>
        <a:ext cx="825436" cy="825436"/>
      </dsp:txXfrm>
    </dsp:sp>
    <dsp:sp modelId="{BD75A3D4-5B9C-4AEA-BFAE-952F77073F3A}">
      <dsp:nvSpPr>
        <dsp:cNvPr id="0" name=""/>
        <dsp:cNvSpPr/>
      </dsp:nvSpPr>
      <dsp:spPr>
        <a:xfrm>
          <a:off x="2724310"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智能投顾</a:t>
          </a:r>
        </a:p>
      </dsp:txBody>
      <dsp:txXfrm>
        <a:off x="2895263" y="3516000"/>
        <a:ext cx="825436" cy="825436"/>
      </dsp:txXfrm>
    </dsp:sp>
    <dsp:sp modelId="{E34063BC-D24E-4AAA-9EAE-7B06238C8945}">
      <dsp:nvSpPr>
        <dsp:cNvPr id="0" name=""/>
        <dsp:cNvSpPr/>
      </dsp:nvSpPr>
      <dsp:spPr>
        <a:xfrm>
          <a:off x="643952"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量化交易</a:t>
          </a:r>
        </a:p>
      </dsp:txBody>
      <dsp:txXfrm>
        <a:off x="814905" y="3516000"/>
        <a:ext cx="825436" cy="825436"/>
      </dsp:txXfrm>
    </dsp:sp>
    <dsp:sp modelId="{5A04A1BE-6373-4FF2-93B4-1E9195A9072B}">
      <dsp:nvSpPr>
        <dsp:cNvPr id="0" name=""/>
        <dsp:cNvSpPr/>
      </dsp:nvSpPr>
      <dsp:spPr>
        <a:xfrm>
          <a:off x="108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智能客服</a:t>
          </a:r>
        </a:p>
      </dsp:txBody>
      <dsp:txXfrm>
        <a:off x="172039" y="1537462"/>
        <a:ext cx="825436" cy="8254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96CA-5B53-4F84-B516-FB92F3A1DA14}">
      <dsp:nvSpPr>
        <dsp:cNvPr id="0" name=""/>
        <dsp:cNvSpPr/>
      </dsp:nvSpPr>
      <dsp:spPr>
        <a:xfrm>
          <a:off x="456120" y="685352"/>
          <a:ext cx="3623365" cy="3623365"/>
        </a:xfrm>
        <a:prstGeom prst="blockArc">
          <a:avLst>
            <a:gd name="adj1" fmla="val 1188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431EE0-1B67-41A8-9DF4-7E21022A73F7}">
      <dsp:nvSpPr>
        <dsp:cNvPr id="0" name=""/>
        <dsp:cNvSpPr/>
      </dsp:nvSpPr>
      <dsp:spPr>
        <a:xfrm>
          <a:off x="456120" y="685352"/>
          <a:ext cx="3623365" cy="3623365"/>
        </a:xfrm>
        <a:prstGeom prst="blockArc">
          <a:avLst>
            <a:gd name="adj1" fmla="val 7560000"/>
            <a:gd name="adj2" fmla="val 1188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BF7CDF-A675-4D5A-B0D7-1A6AE1A638FA}">
      <dsp:nvSpPr>
        <dsp:cNvPr id="0" name=""/>
        <dsp:cNvSpPr/>
      </dsp:nvSpPr>
      <dsp:spPr>
        <a:xfrm>
          <a:off x="456120" y="685352"/>
          <a:ext cx="3623365" cy="3623365"/>
        </a:xfrm>
        <a:prstGeom prst="blockArc">
          <a:avLst>
            <a:gd name="adj1" fmla="val 3240000"/>
            <a:gd name="adj2" fmla="val 756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2E5461-1476-463E-A054-B24D12525BEB}">
      <dsp:nvSpPr>
        <dsp:cNvPr id="0" name=""/>
        <dsp:cNvSpPr/>
      </dsp:nvSpPr>
      <dsp:spPr>
        <a:xfrm>
          <a:off x="456120" y="685352"/>
          <a:ext cx="3623365" cy="3623365"/>
        </a:xfrm>
        <a:prstGeom prst="blockArc">
          <a:avLst>
            <a:gd name="adj1" fmla="val 20520000"/>
            <a:gd name="adj2" fmla="val 324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80FEB-DAE2-437B-9EC4-2A133B5A0CF2}">
      <dsp:nvSpPr>
        <dsp:cNvPr id="0" name=""/>
        <dsp:cNvSpPr/>
      </dsp:nvSpPr>
      <dsp:spPr>
        <a:xfrm>
          <a:off x="456120" y="685352"/>
          <a:ext cx="3623365" cy="3623365"/>
        </a:xfrm>
        <a:prstGeom prst="blockArc">
          <a:avLst>
            <a:gd name="adj1" fmla="val 16200000"/>
            <a:gd name="adj2" fmla="val 2052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3F2335-239B-492E-BDA3-FEAAE60E06CB}">
      <dsp:nvSpPr>
        <dsp:cNvPr id="0" name=""/>
        <dsp:cNvSpPr/>
      </dsp:nvSpPr>
      <dsp:spPr>
        <a:xfrm>
          <a:off x="1433986" y="1663219"/>
          <a:ext cx="1667632" cy="166763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a:t>智慧金融</a:t>
          </a:r>
        </a:p>
      </dsp:txBody>
      <dsp:txXfrm>
        <a:off x="1678205" y="1907438"/>
        <a:ext cx="1179194" cy="1179194"/>
      </dsp:txXfrm>
    </dsp:sp>
    <dsp:sp modelId="{6663228E-8BFF-46FE-AF9C-D1C6969F022F}">
      <dsp:nvSpPr>
        <dsp:cNvPr id="0" name=""/>
        <dsp:cNvSpPr/>
      </dsp:nvSpPr>
      <dsp:spPr>
        <a:xfrm>
          <a:off x="1375065" y="4465"/>
          <a:ext cx="1785474" cy="14458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信用评价与风险控制</a:t>
          </a:r>
        </a:p>
      </dsp:txBody>
      <dsp:txXfrm>
        <a:off x="1636542" y="216201"/>
        <a:ext cx="1262520" cy="1022352"/>
      </dsp:txXfrm>
    </dsp:sp>
    <dsp:sp modelId="{EA29D2D7-7705-42DF-B248-203D71A80848}">
      <dsp:nvSpPr>
        <dsp:cNvPr id="0" name=""/>
        <dsp:cNvSpPr/>
      </dsp:nvSpPr>
      <dsp:spPr>
        <a:xfrm>
          <a:off x="336717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智能投研</a:t>
          </a:r>
        </a:p>
      </dsp:txBody>
      <dsp:txXfrm>
        <a:off x="3538129" y="1537462"/>
        <a:ext cx="825436" cy="825436"/>
      </dsp:txXfrm>
    </dsp:sp>
    <dsp:sp modelId="{BD75A3D4-5B9C-4AEA-BFAE-952F77073F3A}">
      <dsp:nvSpPr>
        <dsp:cNvPr id="0" name=""/>
        <dsp:cNvSpPr/>
      </dsp:nvSpPr>
      <dsp:spPr>
        <a:xfrm>
          <a:off x="2724310"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solidFill>
                <a:schemeClr val="accent4">
                  <a:lumMod val="20000"/>
                  <a:lumOff val="80000"/>
                </a:schemeClr>
              </a:solidFill>
            </a:rPr>
            <a:t>智能投顾</a:t>
          </a:r>
        </a:p>
      </dsp:txBody>
      <dsp:txXfrm>
        <a:off x="2895263" y="3516000"/>
        <a:ext cx="825436" cy="825436"/>
      </dsp:txXfrm>
    </dsp:sp>
    <dsp:sp modelId="{E34063BC-D24E-4AAA-9EAE-7B06238C8945}">
      <dsp:nvSpPr>
        <dsp:cNvPr id="0" name=""/>
        <dsp:cNvSpPr/>
      </dsp:nvSpPr>
      <dsp:spPr>
        <a:xfrm>
          <a:off x="643952"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量化交易</a:t>
          </a:r>
        </a:p>
      </dsp:txBody>
      <dsp:txXfrm>
        <a:off x="814905" y="3516000"/>
        <a:ext cx="825436" cy="825436"/>
      </dsp:txXfrm>
    </dsp:sp>
    <dsp:sp modelId="{5A04A1BE-6373-4FF2-93B4-1E9195A9072B}">
      <dsp:nvSpPr>
        <dsp:cNvPr id="0" name=""/>
        <dsp:cNvSpPr/>
      </dsp:nvSpPr>
      <dsp:spPr>
        <a:xfrm>
          <a:off x="108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智能客服</a:t>
          </a:r>
        </a:p>
      </dsp:txBody>
      <dsp:txXfrm>
        <a:off x="172039" y="1537462"/>
        <a:ext cx="825436" cy="8254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96CA-5B53-4F84-B516-FB92F3A1DA14}">
      <dsp:nvSpPr>
        <dsp:cNvPr id="0" name=""/>
        <dsp:cNvSpPr/>
      </dsp:nvSpPr>
      <dsp:spPr>
        <a:xfrm>
          <a:off x="456120" y="685352"/>
          <a:ext cx="3623365" cy="3623365"/>
        </a:xfrm>
        <a:prstGeom prst="blockArc">
          <a:avLst>
            <a:gd name="adj1" fmla="val 1188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431EE0-1B67-41A8-9DF4-7E21022A73F7}">
      <dsp:nvSpPr>
        <dsp:cNvPr id="0" name=""/>
        <dsp:cNvSpPr/>
      </dsp:nvSpPr>
      <dsp:spPr>
        <a:xfrm>
          <a:off x="456120" y="685352"/>
          <a:ext cx="3623365" cy="3623365"/>
        </a:xfrm>
        <a:prstGeom prst="blockArc">
          <a:avLst>
            <a:gd name="adj1" fmla="val 7560000"/>
            <a:gd name="adj2" fmla="val 1188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BF7CDF-A675-4D5A-B0D7-1A6AE1A638FA}">
      <dsp:nvSpPr>
        <dsp:cNvPr id="0" name=""/>
        <dsp:cNvSpPr/>
      </dsp:nvSpPr>
      <dsp:spPr>
        <a:xfrm>
          <a:off x="456120" y="685352"/>
          <a:ext cx="3623365" cy="3623365"/>
        </a:xfrm>
        <a:prstGeom prst="blockArc">
          <a:avLst>
            <a:gd name="adj1" fmla="val 3240000"/>
            <a:gd name="adj2" fmla="val 756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92E5461-1476-463E-A054-B24D12525BEB}">
      <dsp:nvSpPr>
        <dsp:cNvPr id="0" name=""/>
        <dsp:cNvSpPr/>
      </dsp:nvSpPr>
      <dsp:spPr>
        <a:xfrm>
          <a:off x="456120" y="685352"/>
          <a:ext cx="3623365" cy="3623365"/>
        </a:xfrm>
        <a:prstGeom prst="blockArc">
          <a:avLst>
            <a:gd name="adj1" fmla="val 20520000"/>
            <a:gd name="adj2" fmla="val 324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C880FEB-DAE2-437B-9EC4-2A133B5A0CF2}">
      <dsp:nvSpPr>
        <dsp:cNvPr id="0" name=""/>
        <dsp:cNvSpPr/>
      </dsp:nvSpPr>
      <dsp:spPr>
        <a:xfrm>
          <a:off x="456120" y="685352"/>
          <a:ext cx="3623365" cy="3623365"/>
        </a:xfrm>
        <a:prstGeom prst="blockArc">
          <a:avLst>
            <a:gd name="adj1" fmla="val 16200000"/>
            <a:gd name="adj2" fmla="val 2052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A3F2335-239B-492E-BDA3-FEAAE60E06CB}">
      <dsp:nvSpPr>
        <dsp:cNvPr id="0" name=""/>
        <dsp:cNvSpPr/>
      </dsp:nvSpPr>
      <dsp:spPr>
        <a:xfrm>
          <a:off x="1433986" y="1663219"/>
          <a:ext cx="1667632" cy="166763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zh-CN" altLang="en-US" sz="3400" kern="1200"/>
            <a:t>智慧金融</a:t>
          </a:r>
        </a:p>
      </dsp:txBody>
      <dsp:txXfrm>
        <a:off x="1678205" y="1907438"/>
        <a:ext cx="1179194" cy="1179194"/>
      </dsp:txXfrm>
    </dsp:sp>
    <dsp:sp modelId="{6663228E-8BFF-46FE-AF9C-D1C6969F022F}">
      <dsp:nvSpPr>
        <dsp:cNvPr id="0" name=""/>
        <dsp:cNvSpPr/>
      </dsp:nvSpPr>
      <dsp:spPr>
        <a:xfrm>
          <a:off x="1375065" y="4465"/>
          <a:ext cx="1785474" cy="144582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a:t>信用评价与风险控制</a:t>
          </a:r>
        </a:p>
      </dsp:txBody>
      <dsp:txXfrm>
        <a:off x="1636542" y="216201"/>
        <a:ext cx="1262520" cy="1022352"/>
      </dsp:txXfrm>
    </dsp:sp>
    <dsp:sp modelId="{EA29D2D7-7705-42DF-B248-203D71A80848}">
      <dsp:nvSpPr>
        <dsp:cNvPr id="0" name=""/>
        <dsp:cNvSpPr/>
      </dsp:nvSpPr>
      <dsp:spPr>
        <a:xfrm>
          <a:off x="336717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智能投研</a:t>
          </a:r>
        </a:p>
      </dsp:txBody>
      <dsp:txXfrm>
        <a:off x="3538129" y="1537462"/>
        <a:ext cx="825436" cy="825436"/>
      </dsp:txXfrm>
    </dsp:sp>
    <dsp:sp modelId="{BD75A3D4-5B9C-4AEA-BFAE-952F77073F3A}">
      <dsp:nvSpPr>
        <dsp:cNvPr id="0" name=""/>
        <dsp:cNvSpPr/>
      </dsp:nvSpPr>
      <dsp:spPr>
        <a:xfrm>
          <a:off x="2724310"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智能投顾</a:t>
          </a:r>
        </a:p>
      </dsp:txBody>
      <dsp:txXfrm>
        <a:off x="2895263" y="3516000"/>
        <a:ext cx="825436" cy="825436"/>
      </dsp:txXfrm>
    </dsp:sp>
    <dsp:sp modelId="{E34063BC-D24E-4AAA-9EAE-7B06238C8945}">
      <dsp:nvSpPr>
        <dsp:cNvPr id="0" name=""/>
        <dsp:cNvSpPr/>
      </dsp:nvSpPr>
      <dsp:spPr>
        <a:xfrm>
          <a:off x="643952" y="3345047"/>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solidFill>
                <a:schemeClr val="accent4">
                  <a:lumMod val="20000"/>
                  <a:lumOff val="80000"/>
                </a:schemeClr>
              </a:solidFill>
            </a:rPr>
            <a:t>量化交易</a:t>
          </a:r>
        </a:p>
      </dsp:txBody>
      <dsp:txXfrm>
        <a:off x="814905" y="3516000"/>
        <a:ext cx="825436" cy="825436"/>
      </dsp:txXfrm>
    </dsp:sp>
    <dsp:sp modelId="{5A04A1BE-6373-4FF2-93B4-1E9195A9072B}">
      <dsp:nvSpPr>
        <dsp:cNvPr id="0" name=""/>
        <dsp:cNvSpPr/>
      </dsp:nvSpPr>
      <dsp:spPr>
        <a:xfrm>
          <a:off x="1086" y="1366509"/>
          <a:ext cx="1167342" cy="1167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a:t>智能客服</a:t>
          </a:r>
        </a:p>
      </dsp:txBody>
      <dsp:txXfrm>
        <a:off x="172039" y="1537462"/>
        <a:ext cx="825436" cy="8254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8627" y="21054"/>
          <a:ext cx="2578717" cy="16922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a:ln/>
            </a:rPr>
            <a:t>数据</a:t>
          </a:r>
          <a:endParaRPr lang="en-US" altLang="zh-CN" sz="1200" kern="1200">
            <a:ln/>
          </a:endParaRPr>
        </a:p>
        <a:p>
          <a:pPr lvl="0" algn="l" defTabSz="533400">
            <a:lnSpc>
              <a:spcPct val="90000"/>
            </a:lnSpc>
            <a:spcBef>
              <a:spcPct val="0"/>
            </a:spcBef>
            <a:spcAft>
              <a:spcPct val="35000"/>
            </a:spcAft>
          </a:pPr>
          <a:r>
            <a:rPr lang="en-US" altLang="zh-CN" sz="1200" kern="1200">
              <a:ln/>
            </a:rPr>
            <a:t>1.</a:t>
          </a:r>
          <a:r>
            <a:rPr lang="zh-CN" altLang="en-US" sz="1200" kern="1200">
              <a:ln/>
            </a:rPr>
            <a:t>价格数据</a:t>
          </a:r>
          <a:endParaRPr lang="en-US" altLang="zh-CN" sz="1200" kern="1200">
            <a:ln/>
          </a:endParaRPr>
        </a:p>
        <a:p>
          <a:pPr lvl="0" algn="l" defTabSz="533400">
            <a:lnSpc>
              <a:spcPct val="90000"/>
            </a:lnSpc>
            <a:spcBef>
              <a:spcPct val="0"/>
            </a:spcBef>
            <a:spcAft>
              <a:spcPct val="35000"/>
            </a:spcAft>
          </a:pPr>
          <a:r>
            <a:rPr lang="en-US" altLang="zh-CN" sz="1200" kern="1200">
              <a:ln/>
            </a:rPr>
            <a:t>2.</a:t>
          </a:r>
          <a:r>
            <a:rPr lang="zh-CN" altLang="en-US" sz="1200" kern="1200">
              <a:ln/>
            </a:rPr>
            <a:t>基本面数据</a:t>
          </a:r>
          <a:endParaRPr lang="en-US" altLang="zh-CN" sz="1200" kern="1200">
            <a:ln/>
          </a:endParaRPr>
        </a:p>
        <a:p>
          <a:pPr lvl="0" algn="l" defTabSz="533400">
            <a:lnSpc>
              <a:spcPct val="90000"/>
            </a:lnSpc>
            <a:spcBef>
              <a:spcPct val="0"/>
            </a:spcBef>
            <a:spcAft>
              <a:spcPct val="35000"/>
            </a:spcAft>
          </a:pPr>
          <a:r>
            <a:rPr lang="en-US" altLang="zh-CN" sz="1200" kern="1200">
              <a:ln/>
            </a:rPr>
            <a:t>3.</a:t>
          </a:r>
          <a:r>
            <a:rPr lang="zh-CN" altLang="en-US" sz="1200" kern="1200">
              <a:ln/>
            </a:rPr>
            <a:t>经济统计数据</a:t>
          </a:r>
          <a:endParaRPr lang="en-US" altLang="zh-CN" sz="1200" kern="1200">
            <a:ln/>
          </a:endParaRPr>
        </a:p>
        <a:p>
          <a:pPr lvl="0" algn="l" defTabSz="533400">
            <a:lnSpc>
              <a:spcPct val="90000"/>
            </a:lnSpc>
            <a:spcBef>
              <a:spcPct val="0"/>
            </a:spcBef>
            <a:spcAft>
              <a:spcPct val="35000"/>
            </a:spcAft>
          </a:pPr>
          <a:r>
            <a:rPr lang="en-US" altLang="zh-CN" sz="1100" kern="1200">
              <a:ln/>
            </a:rPr>
            <a:t>4.</a:t>
          </a:r>
          <a:r>
            <a:rPr lang="zh-CN" altLang="en-US" sz="1100" kern="1200">
              <a:ln/>
            </a:rPr>
            <a:t>经济政策、利率、汇率</a:t>
          </a:r>
          <a:r>
            <a:rPr lang="en-US" altLang="zh-CN" sz="1100" kern="1200">
              <a:ln/>
            </a:rPr>
            <a:t>...</a:t>
          </a:r>
        </a:p>
        <a:p>
          <a:pPr lvl="0" algn="l" defTabSz="533400">
            <a:lnSpc>
              <a:spcPct val="90000"/>
            </a:lnSpc>
            <a:spcBef>
              <a:spcPct val="0"/>
            </a:spcBef>
            <a:spcAft>
              <a:spcPct val="35000"/>
            </a:spcAft>
          </a:pPr>
          <a:r>
            <a:rPr lang="en-US" altLang="zh-CN" sz="1200" kern="1200">
              <a:ln/>
            </a:rPr>
            <a:t>5.</a:t>
          </a:r>
          <a:r>
            <a:rPr lang="zh-CN" altLang="en-US" sz="1200" kern="1200">
              <a:ln/>
            </a:rPr>
            <a:t>新闻</a:t>
          </a:r>
          <a:r>
            <a:rPr lang="en-US" altLang="zh-CN" sz="1200" kern="1200">
              <a:ln/>
            </a:rPr>
            <a:t>/</a:t>
          </a:r>
          <a:r>
            <a:rPr lang="zh-CN" altLang="en-US" sz="1200" kern="1200">
              <a:ln/>
            </a:rPr>
            <a:t>博客</a:t>
          </a:r>
          <a:r>
            <a:rPr lang="en-US" altLang="zh-CN" sz="1200" kern="1200">
              <a:ln/>
            </a:rPr>
            <a:t>......</a:t>
          </a:r>
          <a:endParaRPr lang="zh-CN" altLang="en-US" sz="1200" kern="1200">
            <a:ln/>
          </a:endParaRPr>
        </a:p>
      </dsp:txBody>
      <dsp:txXfrm>
        <a:off x="58192" y="70619"/>
        <a:ext cx="2479587" cy="1593153"/>
      </dsp:txXfrm>
    </dsp:sp>
    <dsp:sp modelId="{D97CA009-6760-4D51-B2A3-006158A949CD}">
      <dsp:nvSpPr>
        <dsp:cNvPr id="0" name=""/>
        <dsp:cNvSpPr/>
      </dsp:nvSpPr>
      <dsp:spPr>
        <a:xfrm>
          <a:off x="2845216" y="547435"/>
          <a:ext cx="546688" cy="63952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n>
              <a:solidFill>
                <a:sysClr val="windowText" lastClr="000000"/>
              </a:solidFill>
            </a:ln>
          </a:endParaRPr>
        </a:p>
      </dsp:txBody>
      <dsp:txXfrm>
        <a:off x="2845216" y="675339"/>
        <a:ext cx="382682" cy="383713"/>
      </dsp:txXfrm>
    </dsp:sp>
    <dsp:sp modelId="{33DEE26F-90CC-4388-950D-D08A4DAD4C2A}">
      <dsp:nvSpPr>
        <dsp:cNvPr id="0" name=""/>
        <dsp:cNvSpPr/>
      </dsp:nvSpPr>
      <dsp:spPr>
        <a:xfrm>
          <a:off x="3618831" y="21054"/>
          <a:ext cx="2578717" cy="16922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a:ln/>
            </a:rPr>
            <a:t>方法</a:t>
          </a:r>
          <a:endParaRPr lang="en-US" altLang="zh-CN" sz="1200" kern="1200">
            <a:ln/>
          </a:endParaRPr>
        </a:p>
        <a:p>
          <a:pPr lvl="0" algn="l" defTabSz="533400">
            <a:lnSpc>
              <a:spcPct val="90000"/>
            </a:lnSpc>
            <a:spcBef>
              <a:spcPct val="0"/>
            </a:spcBef>
            <a:spcAft>
              <a:spcPct val="35000"/>
            </a:spcAft>
          </a:pPr>
          <a:r>
            <a:rPr lang="en-US" altLang="zh-CN" sz="1200" kern="1200">
              <a:ln/>
            </a:rPr>
            <a:t>1.</a:t>
          </a:r>
          <a:r>
            <a:rPr lang="zh-CN" altLang="en-US" sz="1200" kern="1200">
              <a:ln/>
            </a:rPr>
            <a:t>传统机器学习方法</a:t>
          </a:r>
          <a:endParaRPr lang="en-US" altLang="zh-CN" sz="1200" kern="1200">
            <a:ln/>
          </a:endParaRPr>
        </a:p>
        <a:p>
          <a:pPr lvl="0" algn="l" defTabSz="533400">
            <a:lnSpc>
              <a:spcPct val="90000"/>
            </a:lnSpc>
            <a:spcBef>
              <a:spcPct val="0"/>
            </a:spcBef>
            <a:spcAft>
              <a:spcPct val="35000"/>
            </a:spcAft>
          </a:pPr>
          <a:r>
            <a:rPr lang="en-US" altLang="zh-CN" sz="1200" kern="1200">
              <a:ln/>
            </a:rPr>
            <a:t>2.</a:t>
          </a:r>
          <a:r>
            <a:rPr lang="zh-CN" altLang="en-US" sz="1200" kern="1200">
              <a:ln/>
            </a:rPr>
            <a:t>深度学习方法</a:t>
          </a:r>
          <a:endParaRPr lang="en-US" altLang="zh-CN" sz="1200" kern="1200">
            <a:ln/>
          </a:endParaRPr>
        </a:p>
        <a:p>
          <a:pPr lvl="0" algn="l" defTabSz="533400">
            <a:lnSpc>
              <a:spcPct val="90000"/>
            </a:lnSpc>
            <a:spcBef>
              <a:spcPct val="0"/>
            </a:spcBef>
            <a:spcAft>
              <a:spcPct val="35000"/>
            </a:spcAft>
          </a:pPr>
          <a:r>
            <a:rPr lang="en-US" altLang="zh-CN" sz="1200" kern="1200">
              <a:ln/>
            </a:rPr>
            <a:t>3.</a:t>
          </a:r>
          <a:r>
            <a:rPr lang="zh-CN" altLang="en-US" sz="1200" kern="1200">
              <a:ln/>
            </a:rPr>
            <a:t>大模型</a:t>
          </a:r>
        </a:p>
      </dsp:txBody>
      <dsp:txXfrm>
        <a:off x="3668396" y="70619"/>
        <a:ext cx="2479587" cy="1593153"/>
      </dsp:txXfrm>
    </dsp:sp>
    <dsp:sp modelId="{86C6BB7F-A1AB-477F-9BA5-D84D9B32FB29}">
      <dsp:nvSpPr>
        <dsp:cNvPr id="0" name=""/>
        <dsp:cNvSpPr/>
      </dsp:nvSpPr>
      <dsp:spPr>
        <a:xfrm>
          <a:off x="6455420" y="547435"/>
          <a:ext cx="546688" cy="63952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ln>
              <a:solidFill>
                <a:sysClr val="windowText" lastClr="000000"/>
              </a:solidFill>
            </a:ln>
          </a:endParaRPr>
        </a:p>
      </dsp:txBody>
      <dsp:txXfrm>
        <a:off x="6455420" y="675339"/>
        <a:ext cx="382682" cy="383713"/>
      </dsp:txXfrm>
    </dsp:sp>
    <dsp:sp modelId="{1F211106-ED29-467F-94D8-A05553FDA05B}">
      <dsp:nvSpPr>
        <dsp:cNvPr id="0" name=""/>
        <dsp:cNvSpPr/>
      </dsp:nvSpPr>
      <dsp:spPr>
        <a:xfrm>
          <a:off x="7229035" y="21054"/>
          <a:ext cx="2578717" cy="169228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ln/>
            </a:rPr>
            <a:t>结论</a:t>
          </a:r>
          <a:endParaRPr lang="en-US" altLang="zh-CN" sz="1200" kern="1200" dirty="0">
            <a:ln/>
          </a:endParaRPr>
        </a:p>
        <a:p>
          <a:pPr lvl="0" algn="ctr" defTabSz="533400">
            <a:lnSpc>
              <a:spcPct val="90000"/>
            </a:lnSpc>
            <a:spcBef>
              <a:spcPct val="0"/>
            </a:spcBef>
            <a:spcAft>
              <a:spcPct val="35000"/>
            </a:spcAft>
          </a:pPr>
          <a:r>
            <a:rPr lang="en-US" altLang="zh-CN" sz="1200" kern="1200" dirty="0">
              <a:ln/>
            </a:rPr>
            <a:t>1.</a:t>
          </a:r>
          <a:r>
            <a:rPr lang="zh-CN" altLang="en-US" sz="1200" kern="1200" dirty="0">
              <a:ln/>
            </a:rPr>
            <a:t>选股</a:t>
          </a:r>
          <a:endParaRPr lang="en-US" altLang="zh-CN" sz="1200" kern="1200" dirty="0">
            <a:ln/>
          </a:endParaRPr>
        </a:p>
        <a:p>
          <a:pPr lvl="0" algn="ctr" defTabSz="533400">
            <a:lnSpc>
              <a:spcPct val="90000"/>
            </a:lnSpc>
            <a:spcBef>
              <a:spcPct val="0"/>
            </a:spcBef>
            <a:spcAft>
              <a:spcPct val="35000"/>
            </a:spcAft>
          </a:pPr>
          <a:r>
            <a:rPr lang="en-US" altLang="zh-CN" sz="1200" kern="1200" dirty="0">
              <a:ln/>
            </a:rPr>
            <a:t>2.</a:t>
          </a:r>
          <a:r>
            <a:rPr lang="zh-CN" altLang="en-US" sz="1200" kern="1200" dirty="0">
              <a:ln/>
            </a:rPr>
            <a:t>择时</a:t>
          </a:r>
        </a:p>
      </dsp:txBody>
      <dsp:txXfrm>
        <a:off x="7278600" y="70619"/>
        <a:ext cx="2479587" cy="15931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4208"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数据收集</a:t>
          </a:r>
        </a:p>
      </dsp:txBody>
      <dsp:txXfrm>
        <a:off x="36542" y="405955"/>
        <a:ext cx="1775286" cy="1039304"/>
      </dsp:txXfrm>
    </dsp:sp>
    <dsp:sp modelId="{D97CA009-6760-4D51-B2A3-006158A949CD}">
      <dsp:nvSpPr>
        <dsp:cNvPr id="0" name=""/>
        <dsp:cNvSpPr/>
      </dsp:nvSpPr>
      <dsp:spPr>
        <a:xfrm>
          <a:off x="2028158"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2028158" y="788715"/>
        <a:ext cx="273049" cy="273784"/>
      </dsp:txXfrm>
    </dsp:sp>
    <dsp:sp modelId="{33DEE26F-90CC-4388-950D-D08A4DAD4C2A}">
      <dsp:nvSpPr>
        <dsp:cNvPr id="0" name=""/>
        <dsp:cNvSpPr/>
      </dsp:nvSpPr>
      <dsp:spPr>
        <a:xfrm>
          <a:off x="2580144"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数据分析与决策</a:t>
          </a:r>
        </a:p>
      </dsp:txBody>
      <dsp:txXfrm>
        <a:off x="2612478" y="405955"/>
        <a:ext cx="1775286" cy="1039304"/>
      </dsp:txXfrm>
    </dsp:sp>
    <dsp:sp modelId="{86C6BB7F-A1AB-477F-9BA5-D84D9B32FB29}">
      <dsp:nvSpPr>
        <dsp:cNvPr id="0" name=""/>
        <dsp:cNvSpPr/>
      </dsp:nvSpPr>
      <dsp:spPr>
        <a:xfrm>
          <a:off x="4604094"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4604094" y="788715"/>
        <a:ext cx="273049" cy="273784"/>
      </dsp:txXfrm>
    </dsp:sp>
    <dsp:sp modelId="{1F211106-ED29-467F-94D8-A05553FDA05B}">
      <dsp:nvSpPr>
        <dsp:cNvPr id="0" name=""/>
        <dsp:cNvSpPr/>
      </dsp:nvSpPr>
      <dsp:spPr>
        <a:xfrm>
          <a:off x="5156080"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订单执行</a:t>
          </a:r>
        </a:p>
      </dsp:txBody>
      <dsp:txXfrm>
        <a:off x="5188414" y="405955"/>
        <a:ext cx="1775286" cy="1039304"/>
      </dsp:txXfrm>
    </dsp:sp>
    <dsp:sp modelId="{54C7EA8F-B3AE-4675-BE5C-88CC8C20B6AA}">
      <dsp:nvSpPr>
        <dsp:cNvPr id="0" name=""/>
        <dsp:cNvSpPr/>
      </dsp:nvSpPr>
      <dsp:spPr>
        <a:xfrm>
          <a:off x="7180030"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7180030" y="788715"/>
        <a:ext cx="273049" cy="273784"/>
      </dsp:txXfrm>
    </dsp:sp>
    <dsp:sp modelId="{4A0DDA7E-C85D-4FDA-894E-942CAF5A1B03}">
      <dsp:nvSpPr>
        <dsp:cNvPr id="0" name=""/>
        <dsp:cNvSpPr/>
      </dsp:nvSpPr>
      <dsp:spPr>
        <a:xfrm>
          <a:off x="7732016"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监控与模型优化</a:t>
          </a:r>
        </a:p>
      </dsp:txBody>
      <dsp:txXfrm>
        <a:off x="7764350" y="405955"/>
        <a:ext cx="1775286" cy="10393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4208"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solidFill>
                <a:schemeClr val="accent4">
                  <a:lumMod val="20000"/>
                  <a:lumOff val="80000"/>
                </a:schemeClr>
              </a:solidFill>
            </a:rPr>
            <a:t>数据收集</a:t>
          </a:r>
        </a:p>
      </dsp:txBody>
      <dsp:txXfrm>
        <a:off x="36542" y="405955"/>
        <a:ext cx="1775286" cy="1039304"/>
      </dsp:txXfrm>
    </dsp:sp>
    <dsp:sp modelId="{D97CA009-6760-4D51-B2A3-006158A949CD}">
      <dsp:nvSpPr>
        <dsp:cNvPr id="0" name=""/>
        <dsp:cNvSpPr/>
      </dsp:nvSpPr>
      <dsp:spPr>
        <a:xfrm>
          <a:off x="2028158"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2028158" y="788715"/>
        <a:ext cx="273049" cy="273784"/>
      </dsp:txXfrm>
    </dsp:sp>
    <dsp:sp modelId="{33DEE26F-90CC-4388-950D-D08A4DAD4C2A}">
      <dsp:nvSpPr>
        <dsp:cNvPr id="0" name=""/>
        <dsp:cNvSpPr/>
      </dsp:nvSpPr>
      <dsp:spPr>
        <a:xfrm>
          <a:off x="2580144"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数据分析与决策</a:t>
          </a:r>
        </a:p>
      </dsp:txBody>
      <dsp:txXfrm>
        <a:off x="2612478" y="405955"/>
        <a:ext cx="1775286" cy="1039304"/>
      </dsp:txXfrm>
    </dsp:sp>
    <dsp:sp modelId="{86C6BB7F-A1AB-477F-9BA5-D84D9B32FB29}">
      <dsp:nvSpPr>
        <dsp:cNvPr id="0" name=""/>
        <dsp:cNvSpPr/>
      </dsp:nvSpPr>
      <dsp:spPr>
        <a:xfrm>
          <a:off x="4604094"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4604094" y="788715"/>
        <a:ext cx="273049" cy="273784"/>
      </dsp:txXfrm>
    </dsp:sp>
    <dsp:sp modelId="{1F211106-ED29-467F-94D8-A05553FDA05B}">
      <dsp:nvSpPr>
        <dsp:cNvPr id="0" name=""/>
        <dsp:cNvSpPr/>
      </dsp:nvSpPr>
      <dsp:spPr>
        <a:xfrm>
          <a:off x="5156080"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订单执行</a:t>
          </a:r>
        </a:p>
      </dsp:txBody>
      <dsp:txXfrm>
        <a:off x="5188414" y="405955"/>
        <a:ext cx="1775286" cy="1039304"/>
      </dsp:txXfrm>
    </dsp:sp>
    <dsp:sp modelId="{54C7EA8F-B3AE-4675-BE5C-88CC8C20B6AA}">
      <dsp:nvSpPr>
        <dsp:cNvPr id="0" name=""/>
        <dsp:cNvSpPr/>
      </dsp:nvSpPr>
      <dsp:spPr>
        <a:xfrm>
          <a:off x="7180030"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7180030" y="788715"/>
        <a:ext cx="273049" cy="273784"/>
      </dsp:txXfrm>
    </dsp:sp>
    <dsp:sp modelId="{4A0DDA7E-C85D-4FDA-894E-942CAF5A1B03}">
      <dsp:nvSpPr>
        <dsp:cNvPr id="0" name=""/>
        <dsp:cNvSpPr/>
      </dsp:nvSpPr>
      <dsp:spPr>
        <a:xfrm>
          <a:off x="7732016"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监控与模型优化</a:t>
          </a:r>
        </a:p>
      </dsp:txBody>
      <dsp:txXfrm>
        <a:off x="7764350" y="405955"/>
        <a:ext cx="1775286" cy="10393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CF83B2-A04B-4703-92C8-25CB2D4EEDF7}">
      <dsp:nvSpPr>
        <dsp:cNvPr id="0" name=""/>
        <dsp:cNvSpPr/>
      </dsp:nvSpPr>
      <dsp:spPr>
        <a:xfrm>
          <a:off x="4208"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数据收集</a:t>
          </a:r>
        </a:p>
      </dsp:txBody>
      <dsp:txXfrm>
        <a:off x="36542" y="405955"/>
        <a:ext cx="1775286" cy="1039304"/>
      </dsp:txXfrm>
    </dsp:sp>
    <dsp:sp modelId="{D97CA009-6760-4D51-B2A3-006158A949CD}">
      <dsp:nvSpPr>
        <dsp:cNvPr id="0" name=""/>
        <dsp:cNvSpPr/>
      </dsp:nvSpPr>
      <dsp:spPr>
        <a:xfrm>
          <a:off x="2028158"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2028158" y="788715"/>
        <a:ext cx="273049" cy="273784"/>
      </dsp:txXfrm>
    </dsp:sp>
    <dsp:sp modelId="{33DEE26F-90CC-4388-950D-D08A4DAD4C2A}">
      <dsp:nvSpPr>
        <dsp:cNvPr id="0" name=""/>
        <dsp:cNvSpPr/>
      </dsp:nvSpPr>
      <dsp:spPr>
        <a:xfrm>
          <a:off x="2580144"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solidFill>
                <a:schemeClr val="accent4">
                  <a:lumMod val="20000"/>
                  <a:lumOff val="80000"/>
                </a:schemeClr>
              </a:solidFill>
            </a:rPr>
            <a:t>数据分析与决策</a:t>
          </a:r>
        </a:p>
      </dsp:txBody>
      <dsp:txXfrm>
        <a:off x="2612478" y="405955"/>
        <a:ext cx="1775286" cy="1039304"/>
      </dsp:txXfrm>
    </dsp:sp>
    <dsp:sp modelId="{86C6BB7F-A1AB-477F-9BA5-D84D9B32FB29}">
      <dsp:nvSpPr>
        <dsp:cNvPr id="0" name=""/>
        <dsp:cNvSpPr/>
      </dsp:nvSpPr>
      <dsp:spPr>
        <a:xfrm>
          <a:off x="4604094"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4604094" y="788715"/>
        <a:ext cx="273049" cy="273784"/>
      </dsp:txXfrm>
    </dsp:sp>
    <dsp:sp modelId="{1F211106-ED29-467F-94D8-A05553FDA05B}">
      <dsp:nvSpPr>
        <dsp:cNvPr id="0" name=""/>
        <dsp:cNvSpPr/>
      </dsp:nvSpPr>
      <dsp:spPr>
        <a:xfrm>
          <a:off x="5156080"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订单执行</a:t>
          </a:r>
        </a:p>
      </dsp:txBody>
      <dsp:txXfrm>
        <a:off x="5188414" y="405955"/>
        <a:ext cx="1775286" cy="1039304"/>
      </dsp:txXfrm>
    </dsp:sp>
    <dsp:sp modelId="{54C7EA8F-B3AE-4675-BE5C-88CC8C20B6AA}">
      <dsp:nvSpPr>
        <dsp:cNvPr id="0" name=""/>
        <dsp:cNvSpPr/>
      </dsp:nvSpPr>
      <dsp:spPr>
        <a:xfrm>
          <a:off x="7180030" y="697453"/>
          <a:ext cx="390070" cy="45630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ln>
              <a:solidFill>
                <a:sysClr val="windowText" lastClr="000000"/>
              </a:solidFill>
            </a:ln>
          </a:endParaRPr>
        </a:p>
      </dsp:txBody>
      <dsp:txXfrm>
        <a:off x="7180030" y="788715"/>
        <a:ext cx="273049" cy="273784"/>
      </dsp:txXfrm>
    </dsp:sp>
    <dsp:sp modelId="{4A0DDA7E-C85D-4FDA-894E-942CAF5A1B03}">
      <dsp:nvSpPr>
        <dsp:cNvPr id="0" name=""/>
        <dsp:cNvSpPr/>
      </dsp:nvSpPr>
      <dsp:spPr>
        <a:xfrm>
          <a:off x="7732016" y="373621"/>
          <a:ext cx="1839954" cy="11039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a:ln/>
            </a:rPr>
            <a:t>监控与模型优化</a:t>
          </a:r>
        </a:p>
      </dsp:txBody>
      <dsp:txXfrm>
        <a:off x="7764350" y="405955"/>
        <a:ext cx="1775286" cy="103930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ACDEF-2DC4-4E89-ABC7-FCA62C3C5B30}"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5C339-52BA-47C9-8FC0-E74B2856256D}" type="slidenum">
              <a:rPr lang="en-US" smtClean="0"/>
              <a:t>‹#›</a:t>
            </a:fld>
            <a:endParaRPr lang="en-US"/>
          </a:p>
        </p:txBody>
      </p:sp>
    </p:spTree>
    <p:extLst>
      <p:ext uri="{BB962C8B-B14F-4D97-AF65-F5344CB8AC3E}">
        <p14:creationId xmlns:p14="http://schemas.microsoft.com/office/powerpoint/2010/main" val="28142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cs typeface="Geneva"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Geneva" charset="0"/>
                <a:cs typeface="Geneva" charset="0"/>
              </a:defRPr>
            </a:lvl1pPr>
            <a:lvl2pPr marL="708025" indent="-271463">
              <a:defRPr>
                <a:solidFill>
                  <a:schemeClr val="tx1"/>
                </a:solidFill>
                <a:latin typeface="Arial" charset="0"/>
                <a:ea typeface="Geneva" charset="0"/>
                <a:cs typeface="Geneva" charset="0"/>
              </a:defRPr>
            </a:lvl2pPr>
            <a:lvl3pPr marL="1090613" indent="-217488">
              <a:defRPr>
                <a:solidFill>
                  <a:schemeClr val="tx1"/>
                </a:solidFill>
                <a:latin typeface="Arial" charset="0"/>
                <a:ea typeface="Geneva" charset="0"/>
                <a:cs typeface="Geneva" charset="0"/>
              </a:defRPr>
            </a:lvl3pPr>
            <a:lvl4pPr marL="1527175" indent="-217488">
              <a:defRPr>
                <a:solidFill>
                  <a:schemeClr val="tx1"/>
                </a:solidFill>
                <a:latin typeface="Arial" charset="0"/>
                <a:ea typeface="Geneva" charset="0"/>
                <a:cs typeface="Geneva" charset="0"/>
              </a:defRPr>
            </a:lvl4pPr>
            <a:lvl5pPr marL="1963738" indent="-217488">
              <a:defRPr>
                <a:solidFill>
                  <a:schemeClr val="tx1"/>
                </a:solidFill>
                <a:latin typeface="Arial" charset="0"/>
                <a:ea typeface="Geneva" charset="0"/>
                <a:cs typeface="Geneva" charset="0"/>
              </a:defRPr>
            </a:lvl5pPr>
            <a:lvl6pPr marL="2420938" indent="-217488" eaLnBrk="0" fontAlgn="base" hangingPunct="0">
              <a:spcBef>
                <a:spcPct val="0"/>
              </a:spcBef>
              <a:spcAft>
                <a:spcPct val="0"/>
              </a:spcAft>
              <a:defRPr>
                <a:solidFill>
                  <a:schemeClr val="tx1"/>
                </a:solidFill>
                <a:latin typeface="Arial" charset="0"/>
                <a:ea typeface="Geneva" charset="0"/>
                <a:cs typeface="Geneva" charset="0"/>
              </a:defRPr>
            </a:lvl6pPr>
            <a:lvl7pPr marL="2878138" indent="-217488" eaLnBrk="0" fontAlgn="base" hangingPunct="0">
              <a:spcBef>
                <a:spcPct val="0"/>
              </a:spcBef>
              <a:spcAft>
                <a:spcPct val="0"/>
              </a:spcAft>
              <a:defRPr>
                <a:solidFill>
                  <a:schemeClr val="tx1"/>
                </a:solidFill>
                <a:latin typeface="Arial" charset="0"/>
                <a:ea typeface="Geneva" charset="0"/>
                <a:cs typeface="Geneva" charset="0"/>
              </a:defRPr>
            </a:lvl7pPr>
            <a:lvl8pPr marL="3335338" indent="-217488" eaLnBrk="0" fontAlgn="base" hangingPunct="0">
              <a:spcBef>
                <a:spcPct val="0"/>
              </a:spcBef>
              <a:spcAft>
                <a:spcPct val="0"/>
              </a:spcAft>
              <a:defRPr>
                <a:solidFill>
                  <a:schemeClr val="tx1"/>
                </a:solidFill>
                <a:latin typeface="Arial" charset="0"/>
                <a:ea typeface="Geneva" charset="0"/>
                <a:cs typeface="Geneva" charset="0"/>
              </a:defRPr>
            </a:lvl8pPr>
            <a:lvl9pPr marL="3792538" indent="-217488" eaLnBrk="0" fontAlgn="base" hangingPunct="0">
              <a:spcBef>
                <a:spcPct val="0"/>
              </a:spcBef>
              <a:spcAft>
                <a:spcPct val="0"/>
              </a:spcAft>
              <a:defRPr>
                <a:solidFill>
                  <a:schemeClr val="tx1"/>
                </a:solidFill>
                <a:latin typeface="Arial" charset="0"/>
                <a:ea typeface="Geneva" charset="0"/>
                <a:cs typeface="Geneva" charset="0"/>
              </a:defRPr>
            </a:lvl9pPr>
          </a:lstStyle>
          <a:p>
            <a:fld id="{83207CA2-E6BF-3248-87C7-4DF04DC93A85}" type="slidenum">
              <a:rPr lang="en-US" altLang="en-US">
                <a:latin typeface="Calibri" charset="0"/>
              </a:rPr>
              <a:pPr/>
              <a:t>1</a:t>
            </a:fld>
            <a:endParaRPr lang="en-US" altLang="en-US" dirty="0">
              <a:latin typeface="Calibri" charset="0"/>
            </a:endParaRPr>
          </a:p>
        </p:txBody>
      </p:sp>
    </p:spTree>
    <p:extLst>
      <p:ext uri="{BB962C8B-B14F-4D97-AF65-F5344CB8AC3E}">
        <p14:creationId xmlns:p14="http://schemas.microsoft.com/office/powerpoint/2010/main" val="53878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a:t>
            </a:fld>
            <a:endParaRPr lang="en-US" dirty="0"/>
          </a:p>
        </p:txBody>
      </p:sp>
    </p:spTree>
    <p:extLst>
      <p:ext uri="{BB962C8B-B14F-4D97-AF65-F5344CB8AC3E}">
        <p14:creationId xmlns:p14="http://schemas.microsoft.com/office/powerpoint/2010/main" val="4092320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100</a:t>
            </a:fld>
            <a:endParaRPr lang="en-US" dirty="0"/>
          </a:p>
        </p:txBody>
      </p:sp>
    </p:spTree>
    <p:extLst>
      <p:ext uri="{BB962C8B-B14F-4D97-AF65-F5344CB8AC3E}">
        <p14:creationId xmlns:p14="http://schemas.microsoft.com/office/powerpoint/2010/main" val="37707603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101</a:t>
            </a:fld>
            <a:endParaRPr lang="en-US" dirty="0"/>
          </a:p>
        </p:txBody>
      </p:sp>
    </p:spTree>
    <p:extLst>
      <p:ext uri="{BB962C8B-B14F-4D97-AF65-F5344CB8AC3E}">
        <p14:creationId xmlns:p14="http://schemas.microsoft.com/office/powerpoint/2010/main" val="31893501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102</a:t>
            </a:fld>
            <a:endParaRPr lang="en-US" dirty="0"/>
          </a:p>
        </p:txBody>
      </p:sp>
    </p:spTree>
    <p:extLst>
      <p:ext uri="{BB962C8B-B14F-4D97-AF65-F5344CB8AC3E}">
        <p14:creationId xmlns:p14="http://schemas.microsoft.com/office/powerpoint/2010/main" val="2470363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103</a:t>
            </a:fld>
            <a:endParaRPr lang="en-US" dirty="0"/>
          </a:p>
        </p:txBody>
      </p:sp>
    </p:spTree>
    <p:extLst>
      <p:ext uri="{BB962C8B-B14F-4D97-AF65-F5344CB8AC3E}">
        <p14:creationId xmlns:p14="http://schemas.microsoft.com/office/powerpoint/2010/main" val="18711620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104</a:t>
            </a:fld>
            <a:endParaRPr lang="en-US" dirty="0"/>
          </a:p>
        </p:txBody>
      </p:sp>
    </p:spTree>
    <p:extLst>
      <p:ext uri="{BB962C8B-B14F-4D97-AF65-F5344CB8AC3E}">
        <p14:creationId xmlns:p14="http://schemas.microsoft.com/office/powerpoint/2010/main" val="7376753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105</a:t>
            </a:fld>
            <a:endParaRPr lang="en-US" dirty="0"/>
          </a:p>
        </p:txBody>
      </p:sp>
    </p:spTree>
    <p:extLst>
      <p:ext uri="{BB962C8B-B14F-4D97-AF65-F5344CB8AC3E}">
        <p14:creationId xmlns:p14="http://schemas.microsoft.com/office/powerpoint/2010/main" val="2713424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106</a:t>
            </a:fld>
            <a:endParaRPr lang="en-US" dirty="0"/>
          </a:p>
        </p:txBody>
      </p:sp>
    </p:spTree>
    <p:extLst>
      <p:ext uri="{BB962C8B-B14F-4D97-AF65-F5344CB8AC3E}">
        <p14:creationId xmlns:p14="http://schemas.microsoft.com/office/powerpoint/2010/main" val="32085598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107</a:t>
            </a:fld>
            <a:endParaRPr lang="en-US" dirty="0"/>
          </a:p>
        </p:txBody>
      </p:sp>
    </p:spTree>
    <p:extLst>
      <p:ext uri="{BB962C8B-B14F-4D97-AF65-F5344CB8AC3E}">
        <p14:creationId xmlns:p14="http://schemas.microsoft.com/office/powerpoint/2010/main" val="42089618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108</a:t>
            </a:fld>
            <a:endParaRPr lang="en-US" dirty="0"/>
          </a:p>
        </p:txBody>
      </p:sp>
    </p:spTree>
    <p:extLst>
      <p:ext uri="{BB962C8B-B14F-4D97-AF65-F5344CB8AC3E}">
        <p14:creationId xmlns:p14="http://schemas.microsoft.com/office/powerpoint/2010/main" val="38298467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109</a:t>
            </a:fld>
            <a:endParaRPr lang="en-US" dirty="0"/>
          </a:p>
        </p:txBody>
      </p:sp>
    </p:spTree>
    <p:extLst>
      <p:ext uri="{BB962C8B-B14F-4D97-AF65-F5344CB8AC3E}">
        <p14:creationId xmlns:p14="http://schemas.microsoft.com/office/powerpoint/2010/main" val="20291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a:t>
            </a:fld>
            <a:endParaRPr lang="en-US" dirty="0"/>
          </a:p>
        </p:txBody>
      </p:sp>
    </p:spTree>
    <p:extLst>
      <p:ext uri="{BB962C8B-B14F-4D97-AF65-F5344CB8AC3E}">
        <p14:creationId xmlns:p14="http://schemas.microsoft.com/office/powerpoint/2010/main" val="17532050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110</a:t>
            </a:fld>
            <a:endParaRPr lang="en-US" dirty="0"/>
          </a:p>
        </p:txBody>
      </p:sp>
    </p:spTree>
    <p:extLst>
      <p:ext uri="{BB962C8B-B14F-4D97-AF65-F5344CB8AC3E}">
        <p14:creationId xmlns:p14="http://schemas.microsoft.com/office/powerpoint/2010/main" val="36566879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111</a:t>
            </a:fld>
            <a:endParaRPr lang="en-US" dirty="0"/>
          </a:p>
        </p:txBody>
      </p:sp>
    </p:spTree>
    <p:extLst>
      <p:ext uri="{BB962C8B-B14F-4D97-AF65-F5344CB8AC3E}">
        <p14:creationId xmlns:p14="http://schemas.microsoft.com/office/powerpoint/2010/main" val="30467460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112</a:t>
            </a:fld>
            <a:endParaRPr lang="en-US" dirty="0"/>
          </a:p>
        </p:txBody>
      </p:sp>
    </p:spTree>
    <p:extLst>
      <p:ext uri="{BB962C8B-B14F-4D97-AF65-F5344CB8AC3E}">
        <p14:creationId xmlns:p14="http://schemas.microsoft.com/office/powerpoint/2010/main" val="32483932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113</a:t>
            </a:fld>
            <a:endParaRPr lang="en-US" dirty="0"/>
          </a:p>
        </p:txBody>
      </p:sp>
    </p:spTree>
    <p:extLst>
      <p:ext uri="{BB962C8B-B14F-4D97-AF65-F5344CB8AC3E}">
        <p14:creationId xmlns:p14="http://schemas.microsoft.com/office/powerpoint/2010/main" val="24714410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114</a:t>
            </a:fld>
            <a:endParaRPr lang="en-US" dirty="0"/>
          </a:p>
        </p:txBody>
      </p:sp>
    </p:spTree>
    <p:extLst>
      <p:ext uri="{BB962C8B-B14F-4D97-AF65-F5344CB8AC3E}">
        <p14:creationId xmlns:p14="http://schemas.microsoft.com/office/powerpoint/2010/main" val="18359097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115</a:t>
            </a:fld>
            <a:endParaRPr lang="en-US" dirty="0"/>
          </a:p>
        </p:txBody>
      </p:sp>
    </p:spTree>
    <p:extLst>
      <p:ext uri="{BB962C8B-B14F-4D97-AF65-F5344CB8AC3E}">
        <p14:creationId xmlns:p14="http://schemas.microsoft.com/office/powerpoint/2010/main" val="52850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12</a:t>
            </a:fld>
            <a:endParaRPr lang="en-US" dirty="0"/>
          </a:p>
        </p:txBody>
      </p:sp>
    </p:spTree>
    <p:extLst>
      <p:ext uri="{BB962C8B-B14F-4D97-AF65-F5344CB8AC3E}">
        <p14:creationId xmlns:p14="http://schemas.microsoft.com/office/powerpoint/2010/main" val="2029374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13</a:t>
            </a:fld>
            <a:endParaRPr lang="en-US" dirty="0"/>
          </a:p>
        </p:txBody>
      </p:sp>
    </p:spTree>
    <p:extLst>
      <p:ext uri="{BB962C8B-B14F-4D97-AF65-F5344CB8AC3E}">
        <p14:creationId xmlns:p14="http://schemas.microsoft.com/office/powerpoint/2010/main" val="223079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14</a:t>
            </a:fld>
            <a:endParaRPr lang="en-US" dirty="0"/>
          </a:p>
        </p:txBody>
      </p:sp>
    </p:spTree>
    <p:extLst>
      <p:ext uri="{BB962C8B-B14F-4D97-AF65-F5344CB8AC3E}">
        <p14:creationId xmlns:p14="http://schemas.microsoft.com/office/powerpoint/2010/main" val="409987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15</a:t>
            </a:fld>
            <a:endParaRPr lang="en-US" dirty="0"/>
          </a:p>
        </p:txBody>
      </p:sp>
    </p:spTree>
    <p:extLst>
      <p:ext uri="{BB962C8B-B14F-4D97-AF65-F5344CB8AC3E}">
        <p14:creationId xmlns:p14="http://schemas.microsoft.com/office/powerpoint/2010/main" val="856457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16</a:t>
            </a:fld>
            <a:endParaRPr lang="en-US" dirty="0"/>
          </a:p>
        </p:txBody>
      </p:sp>
    </p:spTree>
    <p:extLst>
      <p:ext uri="{BB962C8B-B14F-4D97-AF65-F5344CB8AC3E}">
        <p14:creationId xmlns:p14="http://schemas.microsoft.com/office/powerpoint/2010/main" val="261557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17</a:t>
            </a:fld>
            <a:endParaRPr lang="en-US" dirty="0"/>
          </a:p>
        </p:txBody>
      </p:sp>
    </p:spTree>
    <p:extLst>
      <p:ext uri="{BB962C8B-B14F-4D97-AF65-F5344CB8AC3E}">
        <p14:creationId xmlns:p14="http://schemas.microsoft.com/office/powerpoint/2010/main" val="1754163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18</a:t>
            </a:fld>
            <a:endParaRPr lang="en-US" dirty="0"/>
          </a:p>
        </p:txBody>
      </p:sp>
    </p:spTree>
    <p:extLst>
      <p:ext uri="{BB962C8B-B14F-4D97-AF65-F5344CB8AC3E}">
        <p14:creationId xmlns:p14="http://schemas.microsoft.com/office/powerpoint/2010/main" val="3795014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19</a:t>
            </a:fld>
            <a:endParaRPr lang="en-US" dirty="0"/>
          </a:p>
        </p:txBody>
      </p:sp>
    </p:spTree>
    <p:extLst>
      <p:ext uri="{BB962C8B-B14F-4D97-AF65-F5344CB8AC3E}">
        <p14:creationId xmlns:p14="http://schemas.microsoft.com/office/powerpoint/2010/main" val="241986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a:t>
            </a:fld>
            <a:endParaRPr lang="en-US" dirty="0"/>
          </a:p>
        </p:txBody>
      </p:sp>
    </p:spTree>
    <p:extLst>
      <p:ext uri="{BB962C8B-B14F-4D97-AF65-F5344CB8AC3E}">
        <p14:creationId xmlns:p14="http://schemas.microsoft.com/office/powerpoint/2010/main" val="25736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20</a:t>
            </a:fld>
            <a:endParaRPr lang="en-US" dirty="0"/>
          </a:p>
        </p:txBody>
      </p:sp>
    </p:spTree>
    <p:extLst>
      <p:ext uri="{BB962C8B-B14F-4D97-AF65-F5344CB8AC3E}">
        <p14:creationId xmlns:p14="http://schemas.microsoft.com/office/powerpoint/2010/main" val="852446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21</a:t>
            </a:fld>
            <a:endParaRPr lang="en-US" dirty="0"/>
          </a:p>
        </p:txBody>
      </p:sp>
    </p:spTree>
    <p:extLst>
      <p:ext uri="{BB962C8B-B14F-4D97-AF65-F5344CB8AC3E}">
        <p14:creationId xmlns:p14="http://schemas.microsoft.com/office/powerpoint/2010/main" val="307980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22</a:t>
            </a:fld>
            <a:endParaRPr lang="en-US" dirty="0"/>
          </a:p>
        </p:txBody>
      </p:sp>
    </p:spTree>
    <p:extLst>
      <p:ext uri="{BB962C8B-B14F-4D97-AF65-F5344CB8AC3E}">
        <p14:creationId xmlns:p14="http://schemas.microsoft.com/office/powerpoint/2010/main" val="1012592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23</a:t>
            </a:fld>
            <a:endParaRPr lang="en-US" dirty="0"/>
          </a:p>
        </p:txBody>
      </p:sp>
    </p:spTree>
    <p:extLst>
      <p:ext uri="{BB962C8B-B14F-4D97-AF65-F5344CB8AC3E}">
        <p14:creationId xmlns:p14="http://schemas.microsoft.com/office/powerpoint/2010/main" val="130285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24</a:t>
            </a:fld>
            <a:endParaRPr lang="en-US" dirty="0"/>
          </a:p>
        </p:txBody>
      </p:sp>
    </p:spTree>
    <p:extLst>
      <p:ext uri="{BB962C8B-B14F-4D97-AF65-F5344CB8AC3E}">
        <p14:creationId xmlns:p14="http://schemas.microsoft.com/office/powerpoint/2010/main" val="2015234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25</a:t>
            </a:fld>
            <a:endParaRPr lang="en-US" dirty="0"/>
          </a:p>
        </p:txBody>
      </p:sp>
    </p:spTree>
    <p:extLst>
      <p:ext uri="{BB962C8B-B14F-4D97-AF65-F5344CB8AC3E}">
        <p14:creationId xmlns:p14="http://schemas.microsoft.com/office/powerpoint/2010/main" val="3087039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26</a:t>
            </a:fld>
            <a:endParaRPr lang="en-US" dirty="0"/>
          </a:p>
        </p:txBody>
      </p:sp>
    </p:spTree>
    <p:extLst>
      <p:ext uri="{BB962C8B-B14F-4D97-AF65-F5344CB8AC3E}">
        <p14:creationId xmlns:p14="http://schemas.microsoft.com/office/powerpoint/2010/main" val="3195541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27</a:t>
            </a:fld>
            <a:endParaRPr lang="en-US" dirty="0"/>
          </a:p>
        </p:txBody>
      </p:sp>
    </p:spTree>
    <p:extLst>
      <p:ext uri="{BB962C8B-B14F-4D97-AF65-F5344CB8AC3E}">
        <p14:creationId xmlns:p14="http://schemas.microsoft.com/office/powerpoint/2010/main" val="2133585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28</a:t>
            </a:fld>
            <a:endParaRPr lang="en-US" dirty="0"/>
          </a:p>
        </p:txBody>
      </p:sp>
    </p:spTree>
    <p:extLst>
      <p:ext uri="{BB962C8B-B14F-4D97-AF65-F5344CB8AC3E}">
        <p14:creationId xmlns:p14="http://schemas.microsoft.com/office/powerpoint/2010/main" val="43626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29</a:t>
            </a:fld>
            <a:endParaRPr lang="en-US" dirty="0"/>
          </a:p>
        </p:txBody>
      </p:sp>
    </p:spTree>
    <p:extLst>
      <p:ext uri="{BB962C8B-B14F-4D97-AF65-F5344CB8AC3E}">
        <p14:creationId xmlns:p14="http://schemas.microsoft.com/office/powerpoint/2010/main" val="392467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a:t>
            </a:fld>
            <a:endParaRPr lang="en-US" dirty="0"/>
          </a:p>
        </p:txBody>
      </p:sp>
    </p:spTree>
    <p:extLst>
      <p:ext uri="{BB962C8B-B14F-4D97-AF65-F5344CB8AC3E}">
        <p14:creationId xmlns:p14="http://schemas.microsoft.com/office/powerpoint/2010/main" val="3210370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30</a:t>
            </a:fld>
            <a:endParaRPr lang="en-US" dirty="0"/>
          </a:p>
        </p:txBody>
      </p:sp>
    </p:spTree>
    <p:extLst>
      <p:ext uri="{BB962C8B-B14F-4D97-AF65-F5344CB8AC3E}">
        <p14:creationId xmlns:p14="http://schemas.microsoft.com/office/powerpoint/2010/main" val="753450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31</a:t>
            </a:fld>
            <a:endParaRPr lang="en-US" dirty="0"/>
          </a:p>
        </p:txBody>
      </p:sp>
    </p:spTree>
    <p:extLst>
      <p:ext uri="{BB962C8B-B14F-4D97-AF65-F5344CB8AC3E}">
        <p14:creationId xmlns:p14="http://schemas.microsoft.com/office/powerpoint/2010/main" val="701849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32</a:t>
            </a:fld>
            <a:endParaRPr lang="en-US" dirty="0"/>
          </a:p>
        </p:txBody>
      </p:sp>
    </p:spTree>
    <p:extLst>
      <p:ext uri="{BB962C8B-B14F-4D97-AF65-F5344CB8AC3E}">
        <p14:creationId xmlns:p14="http://schemas.microsoft.com/office/powerpoint/2010/main" val="3939299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33</a:t>
            </a:fld>
            <a:endParaRPr lang="en-US" dirty="0"/>
          </a:p>
        </p:txBody>
      </p:sp>
    </p:spTree>
    <p:extLst>
      <p:ext uri="{BB962C8B-B14F-4D97-AF65-F5344CB8AC3E}">
        <p14:creationId xmlns:p14="http://schemas.microsoft.com/office/powerpoint/2010/main" val="3544723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34</a:t>
            </a:fld>
            <a:endParaRPr lang="en-US" dirty="0"/>
          </a:p>
        </p:txBody>
      </p:sp>
    </p:spTree>
    <p:extLst>
      <p:ext uri="{BB962C8B-B14F-4D97-AF65-F5344CB8AC3E}">
        <p14:creationId xmlns:p14="http://schemas.microsoft.com/office/powerpoint/2010/main" val="2265555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35</a:t>
            </a:fld>
            <a:endParaRPr lang="en-US" dirty="0"/>
          </a:p>
        </p:txBody>
      </p:sp>
    </p:spTree>
    <p:extLst>
      <p:ext uri="{BB962C8B-B14F-4D97-AF65-F5344CB8AC3E}">
        <p14:creationId xmlns:p14="http://schemas.microsoft.com/office/powerpoint/2010/main" val="3321200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36</a:t>
            </a:fld>
            <a:endParaRPr lang="en-US" dirty="0"/>
          </a:p>
        </p:txBody>
      </p:sp>
    </p:spTree>
    <p:extLst>
      <p:ext uri="{BB962C8B-B14F-4D97-AF65-F5344CB8AC3E}">
        <p14:creationId xmlns:p14="http://schemas.microsoft.com/office/powerpoint/2010/main" val="1783885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37</a:t>
            </a:fld>
            <a:endParaRPr lang="en-US" dirty="0"/>
          </a:p>
        </p:txBody>
      </p:sp>
    </p:spTree>
    <p:extLst>
      <p:ext uri="{BB962C8B-B14F-4D97-AF65-F5344CB8AC3E}">
        <p14:creationId xmlns:p14="http://schemas.microsoft.com/office/powerpoint/2010/main" val="3926869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38</a:t>
            </a:fld>
            <a:endParaRPr lang="en-US" dirty="0"/>
          </a:p>
        </p:txBody>
      </p:sp>
    </p:spTree>
    <p:extLst>
      <p:ext uri="{BB962C8B-B14F-4D97-AF65-F5344CB8AC3E}">
        <p14:creationId xmlns:p14="http://schemas.microsoft.com/office/powerpoint/2010/main" val="1314885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39</a:t>
            </a:fld>
            <a:endParaRPr lang="en-US" dirty="0"/>
          </a:p>
        </p:txBody>
      </p:sp>
    </p:spTree>
    <p:extLst>
      <p:ext uri="{BB962C8B-B14F-4D97-AF65-F5344CB8AC3E}">
        <p14:creationId xmlns:p14="http://schemas.microsoft.com/office/powerpoint/2010/main" val="1723728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a:t>
            </a:fld>
            <a:endParaRPr lang="en-US" dirty="0"/>
          </a:p>
        </p:txBody>
      </p:sp>
    </p:spTree>
    <p:extLst>
      <p:ext uri="{BB962C8B-B14F-4D97-AF65-F5344CB8AC3E}">
        <p14:creationId xmlns:p14="http://schemas.microsoft.com/office/powerpoint/2010/main" val="3601212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40</a:t>
            </a:fld>
            <a:endParaRPr lang="en-US" dirty="0"/>
          </a:p>
        </p:txBody>
      </p:sp>
    </p:spTree>
    <p:extLst>
      <p:ext uri="{BB962C8B-B14F-4D97-AF65-F5344CB8AC3E}">
        <p14:creationId xmlns:p14="http://schemas.microsoft.com/office/powerpoint/2010/main" val="2645471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41</a:t>
            </a:fld>
            <a:endParaRPr lang="en-US" dirty="0"/>
          </a:p>
        </p:txBody>
      </p:sp>
    </p:spTree>
    <p:extLst>
      <p:ext uri="{BB962C8B-B14F-4D97-AF65-F5344CB8AC3E}">
        <p14:creationId xmlns:p14="http://schemas.microsoft.com/office/powerpoint/2010/main" val="231386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42</a:t>
            </a:fld>
            <a:endParaRPr lang="en-US" dirty="0"/>
          </a:p>
        </p:txBody>
      </p:sp>
    </p:spTree>
    <p:extLst>
      <p:ext uri="{BB962C8B-B14F-4D97-AF65-F5344CB8AC3E}">
        <p14:creationId xmlns:p14="http://schemas.microsoft.com/office/powerpoint/2010/main" val="3249972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43</a:t>
            </a:fld>
            <a:endParaRPr lang="en-US" dirty="0"/>
          </a:p>
        </p:txBody>
      </p:sp>
    </p:spTree>
    <p:extLst>
      <p:ext uri="{BB962C8B-B14F-4D97-AF65-F5344CB8AC3E}">
        <p14:creationId xmlns:p14="http://schemas.microsoft.com/office/powerpoint/2010/main" val="528127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44</a:t>
            </a:fld>
            <a:endParaRPr lang="en-US" dirty="0"/>
          </a:p>
        </p:txBody>
      </p:sp>
    </p:spTree>
    <p:extLst>
      <p:ext uri="{BB962C8B-B14F-4D97-AF65-F5344CB8AC3E}">
        <p14:creationId xmlns:p14="http://schemas.microsoft.com/office/powerpoint/2010/main" val="1394663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45</a:t>
            </a:fld>
            <a:endParaRPr lang="en-US" dirty="0"/>
          </a:p>
        </p:txBody>
      </p:sp>
    </p:spTree>
    <p:extLst>
      <p:ext uri="{BB962C8B-B14F-4D97-AF65-F5344CB8AC3E}">
        <p14:creationId xmlns:p14="http://schemas.microsoft.com/office/powerpoint/2010/main" val="1313166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46</a:t>
            </a:fld>
            <a:endParaRPr lang="en-US" dirty="0"/>
          </a:p>
        </p:txBody>
      </p:sp>
    </p:spTree>
    <p:extLst>
      <p:ext uri="{BB962C8B-B14F-4D97-AF65-F5344CB8AC3E}">
        <p14:creationId xmlns:p14="http://schemas.microsoft.com/office/powerpoint/2010/main" val="2026422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47</a:t>
            </a:fld>
            <a:endParaRPr lang="en-US" dirty="0"/>
          </a:p>
        </p:txBody>
      </p:sp>
    </p:spTree>
    <p:extLst>
      <p:ext uri="{BB962C8B-B14F-4D97-AF65-F5344CB8AC3E}">
        <p14:creationId xmlns:p14="http://schemas.microsoft.com/office/powerpoint/2010/main" val="701897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48</a:t>
            </a:fld>
            <a:endParaRPr lang="en-US" dirty="0"/>
          </a:p>
        </p:txBody>
      </p:sp>
    </p:spTree>
    <p:extLst>
      <p:ext uri="{BB962C8B-B14F-4D97-AF65-F5344CB8AC3E}">
        <p14:creationId xmlns:p14="http://schemas.microsoft.com/office/powerpoint/2010/main" val="3267818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49</a:t>
            </a:fld>
            <a:endParaRPr lang="en-US" dirty="0"/>
          </a:p>
        </p:txBody>
      </p:sp>
    </p:spTree>
    <p:extLst>
      <p:ext uri="{BB962C8B-B14F-4D97-AF65-F5344CB8AC3E}">
        <p14:creationId xmlns:p14="http://schemas.microsoft.com/office/powerpoint/2010/main" val="133269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a:t>
            </a:fld>
            <a:endParaRPr lang="en-US" dirty="0"/>
          </a:p>
        </p:txBody>
      </p:sp>
    </p:spTree>
    <p:extLst>
      <p:ext uri="{BB962C8B-B14F-4D97-AF65-F5344CB8AC3E}">
        <p14:creationId xmlns:p14="http://schemas.microsoft.com/office/powerpoint/2010/main" val="2840757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50</a:t>
            </a:fld>
            <a:endParaRPr lang="en-US" dirty="0"/>
          </a:p>
        </p:txBody>
      </p:sp>
    </p:spTree>
    <p:extLst>
      <p:ext uri="{BB962C8B-B14F-4D97-AF65-F5344CB8AC3E}">
        <p14:creationId xmlns:p14="http://schemas.microsoft.com/office/powerpoint/2010/main" val="1157495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51</a:t>
            </a:fld>
            <a:endParaRPr lang="en-US" dirty="0"/>
          </a:p>
        </p:txBody>
      </p:sp>
    </p:spTree>
    <p:extLst>
      <p:ext uri="{BB962C8B-B14F-4D97-AF65-F5344CB8AC3E}">
        <p14:creationId xmlns:p14="http://schemas.microsoft.com/office/powerpoint/2010/main" val="670848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52</a:t>
            </a:fld>
            <a:endParaRPr lang="en-US" dirty="0"/>
          </a:p>
        </p:txBody>
      </p:sp>
    </p:spTree>
    <p:extLst>
      <p:ext uri="{BB962C8B-B14F-4D97-AF65-F5344CB8AC3E}">
        <p14:creationId xmlns:p14="http://schemas.microsoft.com/office/powerpoint/2010/main" val="3432351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53</a:t>
            </a:fld>
            <a:endParaRPr lang="en-US" dirty="0"/>
          </a:p>
        </p:txBody>
      </p:sp>
    </p:spTree>
    <p:extLst>
      <p:ext uri="{BB962C8B-B14F-4D97-AF65-F5344CB8AC3E}">
        <p14:creationId xmlns:p14="http://schemas.microsoft.com/office/powerpoint/2010/main" val="2957356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54</a:t>
            </a:fld>
            <a:endParaRPr lang="en-US" dirty="0"/>
          </a:p>
        </p:txBody>
      </p:sp>
    </p:spTree>
    <p:extLst>
      <p:ext uri="{BB962C8B-B14F-4D97-AF65-F5344CB8AC3E}">
        <p14:creationId xmlns:p14="http://schemas.microsoft.com/office/powerpoint/2010/main" val="3520238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55</a:t>
            </a:fld>
            <a:endParaRPr lang="en-US" dirty="0"/>
          </a:p>
        </p:txBody>
      </p:sp>
    </p:spTree>
    <p:extLst>
      <p:ext uri="{BB962C8B-B14F-4D97-AF65-F5344CB8AC3E}">
        <p14:creationId xmlns:p14="http://schemas.microsoft.com/office/powerpoint/2010/main" val="1131728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56</a:t>
            </a:fld>
            <a:endParaRPr lang="en-US" dirty="0"/>
          </a:p>
        </p:txBody>
      </p:sp>
    </p:spTree>
    <p:extLst>
      <p:ext uri="{BB962C8B-B14F-4D97-AF65-F5344CB8AC3E}">
        <p14:creationId xmlns:p14="http://schemas.microsoft.com/office/powerpoint/2010/main" val="1206529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57</a:t>
            </a:fld>
            <a:endParaRPr lang="en-US" dirty="0"/>
          </a:p>
        </p:txBody>
      </p:sp>
    </p:spTree>
    <p:extLst>
      <p:ext uri="{BB962C8B-B14F-4D97-AF65-F5344CB8AC3E}">
        <p14:creationId xmlns:p14="http://schemas.microsoft.com/office/powerpoint/2010/main" val="4172802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58</a:t>
            </a:fld>
            <a:endParaRPr lang="en-US" dirty="0"/>
          </a:p>
        </p:txBody>
      </p:sp>
    </p:spTree>
    <p:extLst>
      <p:ext uri="{BB962C8B-B14F-4D97-AF65-F5344CB8AC3E}">
        <p14:creationId xmlns:p14="http://schemas.microsoft.com/office/powerpoint/2010/main" val="28812584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59</a:t>
            </a:fld>
            <a:endParaRPr lang="en-US" dirty="0"/>
          </a:p>
        </p:txBody>
      </p:sp>
    </p:spTree>
    <p:extLst>
      <p:ext uri="{BB962C8B-B14F-4D97-AF65-F5344CB8AC3E}">
        <p14:creationId xmlns:p14="http://schemas.microsoft.com/office/powerpoint/2010/main" val="19250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a:t>
            </a:fld>
            <a:endParaRPr lang="en-US" dirty="0"/>
          </a:p>
        </p:txBody>
      </p:sp>
    </p:spTree>
    <p:extLst>
      <p:ext uri="{BB962C8B-B14F-4D97-AF65-F5344CB8AC3E}">
        <p14:creationId xmlns:p14="http://schemas.microsoft.com/office/powerpoint/2010/main" val="1432843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60</a:t>
            </a:fld>
            <a:endParaRPr lang="en-US" dirty="0"/>
          </a:p>
        </p:txBody>
      </p:sp>
    </p:spTree>
    <p:extLst>
      <p:ext uri="{BB962C8B-B14F-4D97-AF65-F5344CB8AC3E}">
        <p14:creationId xmlns:p14="http://schemas.microsoft.com/office/powerpoint/2010/main" val="1406735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61</a:t>
            </a:fld>
            <a:endParaRPr lang="en-US" dirty="0"/>
          </a:p>
        </p:txBody>
      </p:sp>
    </p:spTree>
    <p:extLst>
      <p:ext uri="{BB962C8B-B14F-4D97-AF65-F5344CB8AC3E}">
        <p14:creationId xmlns:p14="http://schemas.microsoft.com/office/powerpoint/2010/main" val="2878322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62</a:t>
            </a:fld>
            <a:endParaRPr lang="en-US" dirty="0"/>
          </a:p>
        </p:txBody>
      </p:sp>
    </p:spTree>
    <p:extLst>
      <p:ext uri="{BB962C8B-B14F-4D97-AF65-F5344CB8AC3E}">
        <p14:creationId xmlns:p14="http://schemas.microsoft.com/office/powerpoint/2010/main" val="38635031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63</a:t>
            </a:fld>
            <a:endParaRPr lang="en-US" dirty="0"/>
          </a:p>
        </p:txBody>
      </p:sp>
    </p:spTree>
    <p:extLst>
      <p:ext uri="{BB962C8B-B14F-4D97-AF65-F5344CB8AC3E}">
        <p14:creationId xmlns:p14="http://schemas.microsoft.com/office/powerpoint/2010/main" val="333784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64</a:t>
            </a:fld>
            <a:endParaRPr lang="en-US" dirty="0"/>
          </a:p>
        </p:txBody>
      </p:sp>
    </p:spTree>
    <p:extLst>
      <p:ext uri="{BB962C8B-B14F-4D97-AF65-F5344CB8AC3E}">
        <p14:creationId xmlns:p14="http://schemas.microsoft.com/office/powerpoint/2010/main" val="172435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65</a:t>
            </a:fld>
            <a:endParaRPr lang="en-US" dirty="0"/>
          </a:p>
        </p:txBody>
      </p:sp>
    </p:spTree>
    <p:extLst>
      <p:ext uri="{BB962C8B-B14F-4D97-AF65-F5344CB8AC3E}">
        <p14:creationId xmlns:p14="http://schemas.microsoft.com/office/powerpoint/2010/main" val="1660344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66</a:t>
            </a:fld>
            <a:endParaRPr lang="en-US" dirty="0"/>
          </a:p>
        </p:txBody>
      </p:sp>
    </p:spTree>
    <p:extLst>
      <p:ext uri="{BB962C8B-B14F-4D97-AF65-F5344CB8AC3E}">
        <p14:creationId xmlns:p14="http://schemas.microsoft.com/office/powerpoint/2010/main" val="4062899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67</a:t>
            </a:fld>
            <a:endParaRPr lang="en-US" dirty="0"/>
          </a:p>
        </p:txBody>
      </p:sp>
    </p:spTree>
    <p:extLst>
      <p:ext uri="{BB962C8B-B14F-4D97-AF65-F5344CB8AC3E}">
        <p14:creationId xmlns:p14="http://schemas.microsoft.com/office/powerpoint/2010/main" val="811557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68</a:t>
            </a:fld>
            <a:endParaRPr lang="en-US" dirty="0"/>
          </a:p>
        </p:txBody>
      </p:sp>
    </p:spTree>
    <p:extLst>
      <p:ext uri="{BB962C8B-B14F-4D97-AF65-F5344CB8AC3E}">
        <p14:creationId xmlns:p14="http://schemas.microsoft.com/office/powerpoint/2010/main" val="1125129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69</a:t>
            </a:fld>
            <a:endParaRPr lang="en-US" dirty="0"/>
          </a:p>
        </p:txBody>
      </p:sp>
    </p:spTree>
    <p:extLst>
      <p:ext uri="{BB962C8B-B14F-4D97-AF65-F5344CB8AC3E}">
        <p14:creationId xmlns:p14="http://schemas.microsoft.com/office/powerpoint/2010/main" val="259163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a:t>
            </a:fld>
            <a:endParaRPr lang="en-US" dirty="0"/>
          </a:p>
        </p:txBody>
      </p:sp>
    </p:spTree>
    <p:extLst>
      <p:ext uri="{BB962C8B-B14F-4D97-AF65-F5344CB8AC3E}">
        <p14:creationId xmlns:p14="http://schemas.microsoft.com/office/powerpoint/2010/main" val="282084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70</a:t>
            </a:fld>
            <a:endParaRPr lang="en-US" dirty="0"/>
          </a:p>
        </p:txBody>
      </p:sp>
    </p:spTree>
    <p:extLst>
      <p:ext uri="{BB962C8B-B14F-4D97-AF65-F5344CB8AC3E}">
        <p14:creationId xmlns:p14="http://schemas.microsoft.com/office/powerpoint/2010/main" val="38013963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71</a:t>
            </a:fld>
            <a:endParaRPr lang="en-US" dirty="0"/>
          </a:p>
        </p:txBody>
      </p:sp>
    </p:spTree>
    <p:extLst>
      <p:ext uri="{BB962C8B-B14F-4D97-AF65-F5344CB8AC3E}">
        <p14:creationId xmlns:p14="http://schemas.microsoft.com/office/powerpoint/2010/main" val="1963364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72</a:t>
            </a:fld>
            <a:endParaRPr lang="en-US" dirty="0"/>
          </a:p>
        </p:txBody>
      </p:sp>
    </p:spTree>
    <p:extLst>
      <p:ext uri="{BB962C8B-B14F-4D97-AF65-F5344CB8AC3E}">
        <p14:creationId xmlns:p14="http://schemas.microsoft.com/office/powerpoint/2010/main" val="486785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73</a:t>
            </a:fld>
            <a:endParaRPr lang="en-US" dirty="0"/>
          </a:p>
        </p:txBody>
      </p:sp>
    </p:spTree>
    <p:extLst>
      <p:ext uri="{BB962C8B-B14F-4D97-AF65-F5344CB8AC3E}">
        <p14:creationId xmlns:p14="http://schemas.microsoft.com/office/powerpoint/2010/main" val="441815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74</a:t>
            </a:fld>
            <a:endParaRPr lang="en-US" dirty="0"/>
          </a:p>
        </p:txBody>
      </p:sp>
    </p:spTree>
    <p:extLst>
      <p:ext uri="{BB962C8B-B14F-4D97-AF65-F5344CB8AC3E}">
        <p14:creationId xmlns:p14="http://schemas.microsoft.com/office/powerpoint/2010/main" val="2184470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75</a:t>
            </a:fld>
            <a:endParaRPr lang="en-US" dirty="0"/>
          </a:p>
        </p:txBody>
      </p:sp>
    </p:spTree>
    <p:extLst>
      <p:ext uri="{BB962C8B-B14F-4D97-AF65-F5344CB8AC3E}">
        <p14:creationId xmlns:p14="http://schemas.microsoft.com/office/powerpoint/2010/main" val="1455821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76</a:t>
            </a:fld>
            <a:endParaRPr lang="en-US" dirty="0"/>
          </a:p>
        </p:txBody>
      </p:sp>
    </p:spTree>
    <p:extLst>
      <p:ext uri="{BB962C8B-B14F-4D97-AF65-F5344CB8AC3E}">
        <p14:creationId xmlns:p14="http://schemas.microsoft.com/office/powerpoint/2010/main" val="1857842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77</a:t>
            </a:fld>
            <a:endParaRPr lang="en-US" dirty="0"/>
          </a:p>
        </p:txBody>
      </p:sp>
    </p:spTree>
    <p:extLst>
      <p:ext uri="{BB962C8B-B14F-4D97-AF65-F5344CB8AC3E}">
        <p14:creationId xmlns:p14="http://schemas.microsoft.com/office/powerpoint/2010/main" val="3429183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78</a:t>
            </a:fld>
            <a:endParaRPr lang="en-US" dirty="0"/>
          </a:p>
        </p:txBody>
      </p:sp>
    </p:spTree>
    <p:extLst>
      <p:ext uri="{BB962C8B-B14F-4D97-AF65-F5344CB8AC3E}">
        <p14:creationId xmlns:p14="http://schemas.microsoft.com/office/powerpoint/2010/main" val="31727013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79</a:t>
            </a:fld>
            <a:endParaRPr lang="en-US" dirty="0"/>
          </a:p>
        </p:txBody>
      </p:sp>
    </p:spTree>
    <p:extLst>
      <p:ext uri="{BB962C8B-B14F-4D97-AF65-F5344CB8AC3E}">
        <p14:creationId xmlns:p14="http://schemas.microsoft.com/office/powerpoint/2010/main" val="353798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a:t>
            </a:fld>
            <a:endParaRPr lang="en-US" dirty="0"/>
          </a:p>
        </p:txBody>
      </p:sp>
    </p:spTree>
    <p:extLst>
      <p:ext uri="{BB962C8B-B14F-4D97-AF65-F5344CB8AC3E}">
        <p14:creationId xmlns:p14="http://schemas.microsoft.com/office/powerpoint/2010/main" val="4275380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80</a:t>
            </a:fld>
            <a:endParaRPr lang="en-US" dirty="0"/>
          </a:p>
        </p:txBody>
      </p:sp>
    </p:spTree>
    <p:extLst>
      <p:ext uri="{BB962C8B-B14F-4D97-AF65-F5344CB8AC3E}">
        <p14:creationId xmlns:p14="http://schemas.microsoft.com/office/powerpoint/2010/main" val="30970300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81</a:t>
            </a:fld>
            <a:endParaRPr lang="en-US" dirty="0"/>
          </a:p>
        </p:txBody>
      </p:sp>
    </p:spTree>
    <p:extLst>
      <p:ext uri="{BB962C8B-B14F-4D97-AF65-F5344CB8AC3E}">
        <p14:creationId xmlns:p14="http://schemas.microsoft.com/office/powerpoint/2010/main" val="19004813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82</a:t>
            </a:fld>
            <a:endParaRPr lang="en-US" dirty="0"/>
          </a:p>
        </p:txBody>
      </p:sp>
    </p:spTree>
    <p:extLst>
      <p:ext uri="{BB962C8B-B14F-4D97-AF65-F5344CB8AC3E}">
        <p14:creationId xmlns:p14="http://schemas.microsoft.com/office/powerpoint/2010/main" val="40921682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83</a:t>
            </a:fld>
            <a:endParaRPr lang="en-US" dirty="0"/>
          </a:p>
        </p:txBody>
      </p:sp>
    </p:spTree>
    <p:extLst>
      <p:ext uri="{BB962C8B-B14F-4D97-AF65-F5344CB8AC3E}">
        <p14:creationId xmlns:p14="http://schemas.microsoft.com/office/powerpoint/2010/main" val="10044035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84</a:t>
            </a:fld>
            <a:endParaRPr lang="en-US" dirty="0"/>
          </a:p>
        </p:txBody>
      </p:sp>
    </p:spTree>
    <p:extLst>
      <p:ext uri="{BB962C8B-B14F-4D97-AF65-F5344CB8AC3E}">
        <p14:creationId xmlns:p14="http://schemas.microsoft.com/office/powerpoint/2010/main" val="2800634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85</a:t>
            </a:fld>
            <a:endParaRPr lang="en-US" dirty="0"/>
          </a:p>
        </p:txBody>
      </p:sp>
    </p:spTree>
    <p:extLst>
      <p:ext uri="{BB962C8B-B14F-4D97-AF65-F5344CB8AC3E}">
        <p14:creationId xmlns:p14="http://schemas.microsoft.com/office/powerpoint/2010/main" val="27870760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86</a:t>
            </a:fld>
            <a:endParaRPr lang="en-US" dirty="0"/>
          </a:p>
        </p:txBody>
      </p:sp>
    </p:spTree>
    <p:extLst>
      <p:ext uri="{BB962C8B-B14F-4D97-AF65-F5344CB8AC3E}">
        <p14:creationId xmlns:p14="http://schemas.microsoft.com/office/powerpoint/2010/main" val="496503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87</a:t>
            </a:fld>
            <a:endParaRPr lang="en-US" dirty="0"/>
          </a:p>
        </p:txBody>
      </p:sp>
    </p:spTree>
    <p:extLst>
      <p:ext uri="{BB962C8B-B14F-4D97-AF65-F5344CB8AC3E}">
        <p14:creationId xmlns:p14="http://schemas.microsoft.com/office/powerpoint/2010/main" val="1605148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88</a:t>
            </a:fld>
            <a:endParaRPr lang="en-US" dirty="0"/>
          </a:p>
        </p:txBody>
      </p:sp>
    </p:spTree>
    <p:extLst>
      <p:ext uri="{BB962C8B-B14F-4D97-AF65-F5344CB8AC3E}">
        <p14:creationId xmlns:p14="http://schemas.microsoft.com/office/powerpoint/2010/main" val="7716288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89</a:t>
            </a:fld>
            <a:endParaRPr lang="en-US" dirty="0"/>
          </a:p>
        </p:txBody>
      </p:sp>
    </p:spTree>
    <p:extLst>
      <p:ext uri="{BB962C8B-B14F-4D97-AF65-F5344CB8AC3E}">
        <p14:creationId xmlns:p14="http://schemas.microsoft.com/office/powerpoint/2010/main" val="411571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a:t>
            </a:fld>
            <a:endParaRPr lang="en-US" dirty="0"/>
          </a:p>
        </p:txBody>
      </p:sp>
    </p:spTree>
    <p:extLst>
      <p:ext uri="{BB962C8B-B14F-4D97-AF65-F5344CB8AC3E}">
        <p14:creationId xmlns:p14="http://schemas.microsoft.com/office/powerpoint/2010/main" val="20506956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90</a:t>
            </a:fld>
            <a:endParaRPr lang="en-US" dirty="0"/>
          </a:p>
        </p:txBody>
      </p:sp>
    </p:spTree>
    <p:extLst>
      <p:ext uri="{BB962C8B-B14F-4D97-AF65-F5344CB8AC3E}">
        <p14:creationId xmlns:p14="http://schemas.microsoft.com/office/powerpoint/2010/main" val="2857385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91</a:t>
            </a:fld>
            <a:endParaRPr lang="en-US" dirty="0"/>
          </a:p>
        </p:txBody>
      </p:sp>
    </p:spTree>
    <p:extLst>
      <p:ext uri="{BB962C8B-B14F-4D97-AF65-F5344CB8AC3E}">
        <p14:creationId xmlns:p14="http://schemas.microsoft.com/office/powerpoint/2010/main" val="12677529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92</a:t>
            </a:fld>
            <a:endParaRPr lang="en-US" dirty="0"/>
          </a:p>
        </p:txBody>
      </p:sp>
    </p:spTree>
    <p:extLst>
      <p:ext uri="{BB962C8B-B14F-4D97-AF65-F5344CB8AC3E}">
        <p14:creationId xmlns:p14="http://schemas.microsoft.com/office/powerpoint/2010/main" val="26892507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93</a:t>
            </a:fld>
            <a:endParaRPr lang="en-US" dirty="0"/>
          </a:p>
        </p:txBody>
      </p:sp>
    </p:spTree>
    <p:extLst>
      <p:ext uri="{BB962C8B-B14F-4D97-AF65-F5344CB8AC3E}">
        <p14:creationId xmlns:p14="http://schemas.microsoft.com/office/powerpoint/2010/main" val="4023415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94</a:t>
            </a:fld>
            <a:endParaRPr lang="en-US" dirty="0"/>
          </a:p>
        </p:txBody>
      </p:sp>
    </p:spTree>
    <p:extLst>
      <p:ext uri="{BB962C8B-B14F-4D97-AF65-F5344CB8AC3E}">
        <p14:creationId xmlns:p14="http://schemas.microsoft.com/office/powerpoint/2010/main" val="1143125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95</a:t>
            </a:fld>
            <a:endParaRPr lang="en-US" dirty="0"/>
          </a:p>
        </p:txBody>
      </p:sp>
    </p:spTree>
    <p:extLst>
      <p:ext uri="{BB962C8B-B14F-4D97-AF65-F5344CB8AC3E}">
        <p14:creationId xmlns:p14="http://schemas.microsoft.com/office/powerpoint/2010/main" val="5872449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96</a:t>
            </a:fld>
            <a:endParaRPr lang="en-US" dirty="0"/>
          </a:p>
        </p:txBody>
      </p:sp>
    </p:spTree>
    <p:extLst>
      <p:ext uri="{BB962C8B-B14F-4D97-AF65-F5344CB8AC3E}">
        <p14:creationId xmlns:p14="http://schemas.microsoft.com/office/powerpoint/2010/main" val="8348373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97</a:t>
            </a:fld>
            <a:endParaRPr lang="en-US" dirty="0"/>
          </a:p>
        </p:txBody>
      </p:sp>
    </p:spTree>
    <p:extLst>
      <p:ext uri="{BB962C8B-B14F-4D97-AF65-F5344CB8AC3E}">
        <p14:creationId xmlns:p14="http://schemas.microsoft.com/office/powerpoint/2010/main" val="9175285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98</a:t>
            </a:fld>
            <a:endParaRPr lang="en-US" dirty="0"/>
          </a:p>
        </p:txBody>
      </p:sp>
    </p:spTree>
    <p:extLst>
      <p:ext uri="{BB962C8B-B14F-4D97-AF65-F5344CB8AC3E}">
        <p14:creationId xmlns:p14="http://schemas.microsoft.com/office/powerpoint/2010/main" val="14509656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BD1368-E718-AE48-B85C-85074B708539}" type="slidenum">
              <a:rPr lang="en-US" smtClean="0"/>
              <a:t>99</a:t>
            </a:fld>
            <a:endParaRPr lang="en-US" dirty="0"/>
          </a:p>
        </p:txBody>
      </p:sp>
    </p:spTree>
    <p:extLst>
      <p:ext uri="{BB962C8B-B14F-4D97-AF65-F5344CB8AC3E}">
        <p14:creationId xmlns:p14="http://schemas.microsoft.com/office/powerpoint/2010/main" val="239546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02B5-5EFF-43BF-B9E2-1F778CFA7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A489B4-F713-43B1-AE66-1CC36DEF04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DAF920-B1D7-47C9-A4E2-4587B7FB7B1C}"/>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C2B59C54-5131-485A-AE4F-2A2B526DB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53AC-A102-4B0E-8C04-347C9E6FF272}"/>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423985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FE43-6A50-4A99-AB31-147D311944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6DD8A3-220D-48EE-B561-99DA3371B9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05695-F33D-408E-9802-16B4B86EBF13}"/>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9530E0DE-07D7-43CF-9936-9B17E5415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6AB56-A1F1-4BCD-BD5D-9803F62BFC9D}"/>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230391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54163-3495-447F-9E03-FE501B30A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694E92-1DBF-45FA-B306-7C77DB62A3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F6BBC-7599-4458-A2D7-8AC33AE40A45}"/>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0292EFD3-D135-485F-AEC7-830A4E69A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2FCB2-B045-495E-A60A-2127E8C79F8D}"/>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034539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2" name="Straight Connector 1"/>
          <p:cNvCxnSpPr>
            <a:cxnSpLocks/>
          </p:cNvCxnSpPr>
          <p:nvPr userDrawn="1"/>
        </p:nvCxnSpPr>
        <p:spPr>
          <a:xfrm>
            <a:off x="0" y="1092200"/>
            <a:ext cx="12192000" cy="0"/>
          </a:xfrm>
          <a:prstGeom prst="line">
            <a:avLst/>
          </a:prstGeom>
          <a:ln w="28575">
            <a:solidFill>
              <a:srgbClr val="A10032"/>
            </a:solidFill>
          </a:ln>
        </p:spPr>
        <p:style>
          <a:lnRef idx="1">
            <a:schemeClr val="accent1"/>
          </a:lnRef>
          <a:fillRef idx="0">
            <a:schemeClr val="accent1"/>
          </a:fillRef>
          <a:effectRef idx="0">
            <a:schemeClr val="accent1"/>
          </a:effectRef>
          <a:fontRef idx="minor">
            <a:schemeClr val="tx1"/>
          </a:fontRef>
        </p:style>
      </p:cxnSp>
      <p:sp>
        <p:nvSpPr>
          <p:cNvPr id="4" name="Slide Number Placeholder 2"/>
          <p:cNvSpPr>
            <a:spLocks noGrp="1"/>
          </p:cNvSpPr>
          <p:nvPr>
            <p:ph type="sldNum" sz="quarter" idx="10"/>
          </p:nvPr>
        </p:nvSpPr>
        <p:spPr>
          <a:xfrm>
            <a:off x="9245600" y="6415618"/>
            <a:ext cx="2844800" cy="366183"/>
          </a:xfrm>
          <a:prstGeom prst="rect">
            <a:avLst/>
          </a:prstGeom>
        </p:spPr>
        <p:txBody>
          <a:bodyPr/>
          <a:lstStyle>
            <a:lvl1pPr algn="r">
              <a:defRPr/>
            </a:lvl1pPr>
          </a:lstStyle>
          <a:p>
            <a:pPr>
              <a:defRPr/>
            </a:pPr>
            <a:fld id="{FA3285AB-DA1D-144E-8D27-FA987D810A67}" type="slidenum">
              <a:rPr lang="en-US" altLang="en-US" smtClean="0"/>
              <a:pPr>
                <a:defRPr/>
              </a:pPr>
              <a:t>‹#›</a:t>
            </a:fld>
            <a:endParaRPr lang="en-US" altLang="en-US" dirty="0"/>
          </a:p>
        </p:txBody>
      </p:sp>
      <p:sp>
        <p:nvSpPr>
          <p:cNvPr id="7" name="Title 1">
            <a:extLst>
              <a:ext uri="{FF2B5EF4-FFF2-40B4-BE49-F238E27FC236}">
                <a16:creationId xmlns:a16="http://schemas.microsoft.com/office/drawing/2014/main" id="{D45A38A7-1EFE-4682-81A4-984449A20C86}"/>
              </a:ext>
            </a:extLst>
          </p:cNvPr>
          <p:cNvSpPr txBox="1">
            <a:spLocks/>
          </p:cNvSpPr>
          <p:nvPr userDrawn="1"/>
        </p:nvSpPr>
        <p:spPr>
          <a:xfrm>
            <a:off x="101600" y="-25400"/>
            <a:ext cx="12090400"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en-US" sz="3733" b="1" dirty="0">
                <a:solidFill>
                  <a:srgbClr val="A10032"/>
                </a:solidFill>
                <a:latin typeface="Times" charset="0"/>
                <a:ea typeface="Times" charset="0"/>
                <a:cs typeface="Times" charset="0"/>
              </a:rPr>
              <a:t> </a:t>
            </a:r>
          </a:p>
        </p:txBody>
      </p:sp>
    </p:spTree>
    <p:extLst>
      <p:ext uri="{BB962C8B-B14F-4D97-AF65-F5344CB8AC3E}">
        <p14:creationId xmlns:p14="http://schemas.microsoft.com/office/powerpoint/2010/main" val="56001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E6B5-F6B2-4F58-B70B-DC80C83D49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386E0F-9DEB-4D35-BA91-A57EE009F5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F49A6-F895-4629-9F44-24764E3C97B1}"/>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C643FBAE-31AF-4B7A-8F7F-2ED4CC8E2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45225-C92D-43AE-8CC6-C721CE284E33}"/>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39057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B17-2017-4189-A026-5ADD479CB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373FF3-6D2F-4836-B97C-3F5DC9774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2FAA9C-023E-4DBD-908D-18D2F7BB11CA}"/>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FC563EF0-5343-4633-A3F7-FE9A8E871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B447C-F86D-484B-B0C8-CF7D7B6A190F}"/>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189244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3625-9948-4556-AF2B-B3BF09F8F8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A7001-8BC1-4826-B034-6A633D80ED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20A76-1550-4D85-BD0A-B918A985A3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47FF6A-285A-4C22-9BD6-734524396474}"/>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6" name="Footer Placeholder 5">
            <a:extLst>
              <a:ext uri="{FF2B5EF4-FFF2-40B4-BE49-F238E27FC236}">
                <a16:creationId xmlns:a16="http://schemas.microsoft.com/office/drawing/2014/main" id="{80217091-0F97-46DB-9E3C-FF9A0A71D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4268B-6E4A-4236-B914-D9D818D206FE}"/>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15239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FC12-9E4B-44A5-89A2-899AFDCDDA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1EC93D-A7CC-4A1A-9A9D-2CFF8286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3116F-5965-445C-9704-2DE3B1AC24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36966D-12D2-4CAE-949A-79F857D0D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DF7738-FFA5-4D2B-BC55-881B566FD00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353771-8078-46A6-8FB3-79592722F443}"/>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8" name="Footer Placeholder 7">
            <a:extLst>
              <a:ext uri="{FF2B5EF4-FFF2-40B4-BE49-F238E27FC236}">
                <a16:creationId xmlns:a16="http://schemas.microsoft.com/office/drawing/2014/main" id="{71E52CF5-344B-4353-9681-EDBC88CCE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7B379F-024A-429F-A6AD-7DE045331E6F}"/>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08819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E5E0-7FFE-4054-9CE1-0E3B078982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8FB41-BEB3-4E61-B5F0-4154E7E91139}"/>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4" name="Footer Placeholder 3">
            <a:extLst>
              <a:ext uri="{FF2B5EF4-FFF2-40B4-BE49-F238E27FC236}">
                <a16:creationId xmlns:a16="http://schemas.microsoft.com/office/drawing/2014/main" id="{A9BA6CC4-F9D4-453A-9AB3-F0EAA0CDC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F41ACF-7154-4B32-BF5F-175685751494}"/>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1924577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1E99D-46A9-4B4E-B1BD-8A62CB1508ED}"/>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3" name="Footer Placeholder 2">
            <a:extLst>
              <a:ext uri="{FF2B5EF4-FFF2-40B4-BE49-F238E27FC236}">
                <a16:creationId xmlns:a16="http://schemas.microsoft.com/office/drawing/2014/main" id="{EF8A6A29-57CC-4504-81E6-462ABD734F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F54CF4-A903-4C86-BEAC-DD0F92DF4CF9}"/>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422388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5914-9E95-478A-BE88-CF08C9461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54BECF-7521-40BC-A921-EB0252626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7E7170-2948-488E-A070-6A744C23B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E66AD5-7DE2-49CE-988A-69341D90FDF1}"/>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6" name="Footer Placeholder 5">
            <a:extLst>
              <a:ext uri="{FF2B5EF4-FFF2-40B4-BE49-F238E27FC236}">
                <a16:creationId xmlns:a16="http://schemas.microsoft.com/office/drawing/2014/main" id="{2F7754F8-E905-4FAE-9CC9-BB31FB300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0343D5-458B-4126-A672-D9277D8B477D}"/>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58138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A134-E265-4C44-BBA3-4B4CF9464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1A6B46-BBC5-4EA4-AFA5-348330FFB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035EAE-80C9-4D36-877F-4F99E608A6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FED4A4-E81C-45BF-B107-D7B1FCCAF3B3}"/>
              </a:ext>
            </a:extLst>
          </p:cNvPr>
          <p:cNvSpPr>
            <a:spLocks noGrp="1"/>
          </p:cNvSpPr>
          <p:nvPr>
            <p:ph type="dt" sz="half" idx="10"/>
          </p:nvPr>
        </p:nvSpPr>
        <p:spPr/>
        <p:txBody>
          <a:bodyPr/>
          <a:lstStyle/>
          <a:p>
            <a:fld id="{77C0B4A7-ACE9-4131-BABB-9A6E93E4A98F}" type="datetimeFigureOut">
              <a:rPr lang="en-US" smtClean="0"/>
              <a:t>6/24/2024</a:t>
            </a:fld>
            <a:endParaRPr lang="en-US"/>
          </a:p>
        </p:txBody>
      </p:sp>
      <p:sp>
        <p:nvSpPr>
          <p:cNvPr id="6" name="Footer Placeholder 5">
            <a:extLst>
              <a:ext uri="{FF2B5EF4-FFF2-40B4-BE49-F238E27FC236}">
                <a16:creationId xmlns:a16="http://schemas.microsoft.com/office/drawing/2014/main" id="{93B5396E-76A2-4156-BEF2-95DE142F3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C2132-2EEF-48DB-B49D-0EE71DF47F2A}"/>
              </a:ext>
            </a:extLst>
          </p:cNvPr>
          <p:cNvSpPr>
            <a:spLocks noGrp="1"/>
          </p:cNvSpPr>
          <p:nvPr>
            <p:ph type="sldNum" sz="quarter" idx="12"/>
          </p:nvPr>
        </p:nvSpPr>
        <p:spPr/>
        <p:txBody>
          <a:bodyPr/>
          <a:lstStyle/>
          <a:p>
            <a:fld id="{834D6EDC-DD56-4AE8-8F9E-1804C0468B8C}" type="slidenum">
              <a:rPr lang="en-US" smtClean="0"/>
              <a:t>‹#›</a:t>
            </a:fld>
            <a:endParaRPr lang="en-US"/>
          </a:p>
        </p:txBody>
      </p:sp>
    </p:spTree>
    <p:extLst>
      <p:ext uri="{BB962C8B-B14F-4D97-AF65-F5344CB8AC3E}">
        <p14:creationId xmlns:p14="http://schemas.microsoft.com/office/powerpoint/2010/main" val="3643410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22BBC-F4C7-42A3-A7F3-2CA806B470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E83058-D1D8-459D-828C-1FAD1A0A0A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B5FCB-8610-407D-A29C-6E61AD6BE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0B4A7-ACE9-4131-BABB-9A6E93E4A98F}" type="datetimeFigureOut">
              <a:rPr lang="en-US" smtClean="0"/>
              <a:t>6/24/2024</a:t>
            </a:fld>
            <a:endParaRPr lang="en-US"/>
          </a:p>
        </p:txBody>
      </p:sp>
      <p:sp>
        <p:nvSpPr>
          <p:cNvPr id="5" name="Footer Placeholder 4">
            <a:extLst>
              <a:ext uri="{FF2B5EF4-FFF2-40B4-BE49-F238E27FC236}">
                <a16:creationId xmlns:a16="http://schemas.microsoft.com/office/drawing/2014/main" id="{CEA84329-1164-4AB2-B7ED-63FA85394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CE1646-36A6-4229-9857-7A997D637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6EDC-DD56-4AE8-8F9E-1804C0468B8C}" type="slidenum">
              <a:rPr lang="en-US" smtClean="0"/>
              <a:t>‹#›</a:t>
            </a:fld>
            <a:endParaRPr lang="en-US"/>
          </a:p>
        </p:txBody>
      </p:sp>
    </p:spTree>
    <p:extLst>
      <p:ext uri="{BB962C8B-B14F-4D97-AF65-F5344CB8AC3E}">
        <p14:creationId xmlns:p14="http://schemas.microsoft.com/office/powerpoint/2010/main" val="2343163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 y="2344991"/>
            <a:ext cx="12192001" cy="1734065"/>
          </a:xfrm>
          <a:solidFill>
            <a:srgbClr val="A10032"/>
          </a:solidFill>
        </p:spPr>
        <p:txBody>
          <a:bodyPr>
            <a:normAutofit/>
          </a:bodyPr>
          <a:lstStyle/>
          <a:p>
            <a:pPr algn="ctr"/>
            <a:r>
              <a:rPr lang="en-US" altLang="zh-CN" sz="5400" dirty="0" smtClean="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5400" dirty="0">
                <a:solidFill>
                  <a:schemeClr val="bg1"/>
                </a:solidFill>
                <a:latin typeface="黑体" panose="02010609060101010101" pitchFamily="49" charset="-122"/>
                <a:ea typeface="黑体" panose="02010609060101010101" pitchFamily="49" charset="-122"/>
                <a:cs typeface="Arial" panose="020B0604020202020204" pitchFamily="34" charset="0"/>
              </a:rPr>
              <a:t>数据科学实践</a:t>
            </a:r>
            <a:r>
              <a:rPr lang="en-US" altLang="zh-CN" sz="5400" dirty="0" smtClean="0">
                <a:solidFill>
                  <a:schemeClr val="bg1"/>
                </a:solidFill>
                <a:latin typeface="黑体" panose="02010609060101010101" pitchFamily="49" charset="-122"/>
                <a:ea typeface="黑体" panose="02010609060101010101" pitchFamily="49" charset="-122"/>
                <a:cs typeface="Arial" panose="020B0604020202020204" pitchFamily="34" charset="0"/>
              </a:rPr>
              <a:t>》</a:t>
            </a:r>
            <a:br>
              <a:rPr lang="en-US" altLang="zh-CN" sz="5400" dirty="0" smtClean="0">
                <a:solidFill>
                  <a:schemeClr val="bg1"/>
                </a:solidFill>
                <a:latin typeface="黑体" panose="02010609060101010101" pitchFamily="49" charset="-122"/>
                <a:ea typeface="黑体" panose="02010609060101010101" pitchFamily="49" charset="-122"/>
                <a:cs typeface="Arial" panose="020B0604020202020204" pitchFamily="34" charset="0"/>
              </a:rPr>
            </a:br>
            <a:r>
              <a:rPr lang="zh-CN" altLang="en-US" dirty="0">
                <a:solidFill>
                  <a:schemeClr val="bg1"/>
                </a:solidFill>
                <a:latin typeface="黑体" panose="02010609060101010101" pitchFamily="49" charset="-122"/>
                <a:ea typeface="黑体" panose="02010609060101010101" pitchFamily="49" charset="-122"/>
              </a:rPr>
              <a:t>金融行业中的量化交易 </a:t>
            </a:r>
            <a:endParaRPr lang="en-US" altLang="en-US" sz="5400"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1" name="TextBox 10"/>
          <p:cNvSpPr txBox="1"/>
          <p:nvPr/>
        </p:nvSpPr>
        <p:spPr>
          <a:xfrm>
            <a:off x="2635795" y="4276823"/>
            <a:ext cx="6920409" cy="1457130"/>
          </a:xfrm>
          <a:prstGeom prst="rect">
            <a:avLst/>
          </a:prstGeom>
          <a:noFill/>
        </p:spPr>
        <p:txBody>
          <a:bodyPr wrap="square">
            <a:spAutoFit/>
          </a:bodyPr>
          <a:lstStyle/>
          <a:p>
            <a:pPr marL="1227636" indent="-1227636" algn="ctr">
              <a:lnSpc>
                <a:spcPct val="200000"/>
              </a:lnSpc>
              <a:defRPr/>
            </a:pP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编者</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marL="1227636" indent="-1227636" algn="ctr">
              <a:lnSpc>
                <a:spcPct val="200000"/>
              </a:lnSpc>
              <a:defRPr/>
            </a:pP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2024-06-23</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Slide Number Placeholder 2">
            <a:extLst>
              <a:ext uri="{FF2B5EF4-FFF2-40B4-BE49-F238E27FC236}">
                <a16:creationId xmlns:a16="http://schemas.microsoft.com/office/drawing/2014/main" id="{444FD2AF-247A-4D88-85CF-649666F245CC}"/>
              </a:ext>
            </a:extLst>
          </p:cNvPr>
          <p:cNvSpPr>
            <a:spLocks noGrp="1"/>
          </p:cNvSpPr>
          <p:nvPr>
            <p:ph type="sldNum" sz="quarter" idx="12"/>
          </p:nvPr>
        </p:nvSpPr>
        <p:spPr/>
        <p:txBody>
          <a:bodyPr/>
          <a:lstStyle/>
          <a:p>
            <a:pPr algn="r">
              <a:defRPr/>
            </a:pPr>
            <a:fld id="{EDBECA8C-0676-BD42-98C8-A09F6FEE390C}" type="slidenum">
              <a:rPr lang="en-US" altLang="en-US" sz="1333">
                <a:latin typeface="Segoe UI" panose="020B0502040204020203" pitchFamily="34" charset="0"/>
                <a:cs typeface="Segoe UI" panose="020B0502040204020203" pitchFamily="34" charset="0"/>
              </a:rPr>
              <a:pPr algn="r">
                <a:defRPr/>
              </a:pPr>
              <a:t>1</a:t>
            </a:fld>
            <a:endParaRPr lang="en-US" altLang="en-US" sz="1333"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840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智慧金融的内涵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6274171" cy="517064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200" b="1" dirty="0"/>
              <a:t>5.</a:t>
            </a:r>
            <a:r>
              <a:rPr lang="zh-CN" altLang="zh-CN" sz="2200" b="1" dirty="0"/>
              <a:t>量化</a:t>
            </a:r>
            <a:r>
              <a:rPr lang="zh-CN" altLang="zh-CN" sz="2200" b="1" dirty="0" smtClean="0"/>
              <a:t>交易</a:t>
            </a:r>
            <a:endParaRPr lang="en-US" altLang="zh-CN" sz="2200" b="1" dirty="0" smtClean="0"/>
          </a:p>
          <a:p>
            <a:pPr marL="742950" lvl="1" indent="-285750" algn="just">
              <a:lnSpc>
                <a:spcPct val="150000"/>
              </a:lnSpc>
              <a:buFont typeface="Wingdings" panose="05000000000000000000" pitchFamily="2" charset="2"/>
              <a:buChar char="Ø"/>
            </a:pPr>
            <a:r>
              <a:rPr lang="zh-CN" altLang="zh-CN" sz="2200" dirty="0" smtClean="0"/>
              <a:t>以</a:t>
            </a:r>
            <a:r>
              <a:rPr lang="zh-CN" altLang="zh-CN" sz="2200" dirty="0"/>
              <a:t>数学模型为基础的决策模型，替代人为的主观判断，利用计算机技术从庞大的历史数据中筛选出能带来超额收益的大概率事件，制定交易策略，自动进行金融资产的交易，以期实现</a:t>
            </a:r>
            <a:r>
              <a:rPr lang="zh-CN" altLang="zh-CN" sz="2200" dirty="0" smtClean="0"/>
              <a:t>盈利</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量化</a:t>
            </a:r>
            <a:r>
              <a:rPr lang="zh-CN" altLang="zh-CN" sz="2200" dirty="0"/>
              <a:t>交易的主要优势是高度的一致性和纪律性，它可以极大地减少投资者情绪波动的影响，避免在市场狂热或悲观的情况下，做出非理性的投资决策</a:t>
            </a:r>
            <a:endParaRPr lang="en-US" sz="22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1638839925"/>
              </p:ext>
            </p:extLst>
          </p:nvPr>
        </p:nvGraphicFramePr>
        <p:xfrm>
          <a:off x="7087737" y="1628633"/>
          <a:ext cx="4535606" cy="454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4402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11241956" cy="133882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执行交易</a:t>
            </a:r>
            <a:r>
              <a:rPr lang="zh-CN" altLang="zh-CN" dirty="0" smtClean="0"/>
              <a:t>策略</a:t>
            </a:r>
            <a:endParaRPr lang="en-US" altLang="zh-CN" dirty="0" smtClean="0"/>
          </a:p>
          <a:p>
            <a:pPr marL="742950" lvl="1" indent="-285750" algn="just">
              <a:lnSpc>
                <a:spcPct val="150000"/>
              </a:lnSpc>
              <a:buFont typeface="Wingdings" panose="05000000000000000000" pitchFamily="2" charset="2"/>
              <a:buChar char="Ø"/>
            </a:pPr>
            <a:r>
              <a:rPr lang="zh-CN" altLang="zh-CN" dirty="0"/>
              <a:t>调用</a:t>
            </a:r>
            <a:r>
              <a:rPr lang="en-US" altLang="zh-CN" dirty="0" err="1"/>
              <a:t>test_one_stock</a:t>
            </a:r>
            <a:r>
              <a:rPr lang="zh-CN" altLang="zh-CN" dirty="0"/>
              <a:t>函数，参数为</a:t>
            </a:r>
            <a:r>
              <a:rPr lang="en-US" altLang="zh-CN" dirty="0"/>
              <a:t>"stock01"(</a:t>
            </a:r>
            <a:r>
              <a:rPr lang="zh-CN" altLang="zh-CN" dirty="0"/>
              <a:t>股票代码</a:t>
            </a:r>
            <a:r>
              <a:rPr lang="en-US" altLang="zh-CN" dirty="0"/>
              <a:t>)</a:t>
            </a:r>
            <a:r>
              <a:rPr lang="zh-CN" altLang="zh-CN" dirty="0"/>
              <a:t>和</a:t>
            </a:r>
            <a:r>
              <a:rPr lang="en-US" altLang="zh-CN" dirty="0"/>
              <a:t>"./stock01.csv"(</a:t>
            </a:r>
            <a:r>
              <a:rPr lang="zh-CN" altLang="zh-CN" dirty="0"/>
              <a:t>股票价格数据</a:t>
            </a:r>
            <a:r>
              <a:rPr lang="en-US" altLang="zh-CN" dirty="0" smtClean="0"/>
              <a:t>)</a:t>
            </a:r>
          </a:p>
          <a:p>
            <a:pPr marL="742950" lvl="1" indent="-285750" algn="just">
              <a:lnSpc>
                <a:spcPct val="150000"/>
              </a:lnSpc>
              <a:buFont typeface="Wingdings" panose="05000000000000000000" pitchFamily="2" charset="2"/>
              <a:buChar char="Ø"/>
            </a:pPr>
            <a:r>
              <a:rPr lang="zh-CN" altLang="zh-CN" dirty="0" smtClean="0"/>
              <a:t>使用</a:t>
            </a:r>
            <a:r>
              <a:rPr lang="en-US" altLang="zh-CN" dirty="0"/>
              <a:t>stock01.csv</a:t>
            </a:r>
            <a:r>
              <a:rPr lang="zh-CN" altLang="zh-CN" dirty="0"/>
              <a:t>对交易策略进行回测</a:t>
            </a:r>
            <a:endParaRPr lang="zh-CN" altLang="en-US" sz="1600" dirty="0"/>
          </a:p>
        </p:txBody>
      </p:sp>
      <p:pic>
        <p:nvPicPr>
          <p:cNvPr id="6" name="图片 5"/>
          <p:cNvPicPr>
            <a:picLocks noChangeAspect="1"/>
          </p:cNvPicPr>
          <p:nvPr/>
        </p:nvPicPr>
        <p:blipFill>
          <a:blip r:embed="rId3"/>
          <a:stretch>
            <a:fillRect/>
          </a:stretch>
        </p:blipFill>
        <p:spPr>
          <a:xfrm>
            <a:off x="1378423" y="3256393"/>
            <a:ext cx="9087845" cy="1589983"/>
          </a:xfrm>
          <a:prstGeom prst="rect">
            <a:avLst/>
          </a:prstGeom>
        </p:spPr>
      </p:pic>
    </p:spTree>
    <p:extLst>
      <p:ext uri="{BB962C8B-B14F-4D97-AF65-F5344CB8AC3E}">
        <p14:creationId xmlns:p14="http://schemas.microsoft.com/office/powerpoint/2010/main" val="3642723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5796499" cy="300082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策略的运行</a:t>
            </a:r>
            <a:r>
              <a:rPr lang="zh-CN" altLang="zh-CN" dirty="0" smtClean="0"/>
              <a:t>结果</a:t>
            </a:r>
            <a:endParaRPr lang="en-US" altLang="zh-CN" dirty="0" smtClean="0"/>
          </a:p>
          <a:p>
            <a:pPr marL="285750" indent="-285750" algn="just">
              <a:lnSpc>
                <a:spcPct val="150000"/>
              </a:lnSpc>
              <a:buFont typeface="Wingdings" panose="05000000000000000000" pitchFamily="2" charset="2"/>
              <a:buChar char="Ø"/>
            </a:pPr>
            <a:r>
              <a:rPr lang="zh-CN" altLang="en-US" dirty="0"/>
              <a:t>右图</a:t>
            </a:r>
            <a:r>
              <a:rPr lang="zh-CN" altLang="zh-CN" dirty="0" smtClean="0"/>
              <a:t>包含</a:t>
            </a:r>
            <a:r>
              <a:rPr lang="zh-CN" altLang="zh-CN" dirty="0"/>
              <a:t>三个子图，分别是价格子图、收益子图</a:t>
            </a:r>
            <a:r>
              <a:rPr lang="en-US" altLang="zh-CN" dirty="0"/>
              <a:t>(</a:t>
            </a:r>
            <a:r>
              <a:rPr lang="zh-CN" altLang="zh-CN" dirty="0"/>
              <a:t>盈亏</a:t>
            </a:r>
            <a:r>
              <a:rPr lang="en-US" altLang="zh-CN" dirty="0"/>
              <a:t>)</a:t>
            </a:r>
            <a:r>
              <a:rPr lang="zh-CN" altLang="zh-CN" dirty="0"/>
              <a:t>、资产净值子图</a:t>
            </a:r>
            <a:r>
              <a:rPr lang="en-US" altLang="zh-CN" dirty="0"/>
              <a:t>(</a:t>
            </a:r>
            <a:r>
              <a:rPr lang="zh-CN" altLang="zh-CN" dirty="0"/>
              <a:t>累计盈亏</a:t>
            </a:r>
            <a:r>
              <a:rPr lang="en-US" altLang="zh-CN" dirty="0" smtClean="0"/>
              <a:t>)</a:t>
            </a:r>
          </a:p>
          <a:p>
            <a:pPr marL="285750" indent="-285750" algn="just">
              <a:lnSpc>
                <a:spcPct val="150000"/>
              </a:lnSpc>
              <a:buFont typeface="Wingdings" panose="05000000000000000000" pitchFamily="2" charset="2"/>
              <a:buChar char="Ø"/>
            </a:pPr>
            <a:r>
              <a:rPr lang="zh-CN" altLang="zh-CN" dirty="0" smtClean="0"/>
              <a:t>价格</a:t>
            </a:r>
            <a:r>
              <a:rPr lang="zh-CN" altLang="zh-CN" dirty="0"/>
              <a:t>子图上，还显示了</a:t>
            </a:r>
            <a:r>
              <a:rPr lang="en-US" altLang="zh-CN" dirty="0"/>
              <a:t>SMA1</a:t>
            </a:r>
            <a:r>
              <a:rPr lang="zh-CN" altLang="zh-CN" dirty="0"/>
              <a:t>和</a:t>
            </a:r>
            <a:r>
              <a:rPr lang="en-US" altLang="zh-CN" dirty="0"/>
              <a:t>SMA2</a:t>
            </a:r>
            <a:r>
              <a:rPr lang="zh-CN" altLang="zh-CN" dirty="0"/>
              <a:t>移动平均线，并且标记了策略运行以后的买入和卖出操作的时间</a:t>
            </a:r>
            <a:r>
              <a:rPr lang="zh-CN" altLang="zh-CN" dirty="0" smtClean="0"/>
              <a:t>点</a:t>
            </a:r>
            <a:endParaRPr lang="en-US" altLang="zh-CN" dirty="0" smtClean="0"/>
          </a:p>
          <a:p>
            <a:pPr marL="285750" indent="-285750" algn="just">
              <a:lnSpc>
                <a:spcPct val="150000"/>
              </a:lnSpc>
              <a:buFont typeface="Wingdings" panose="05000000000000000000" pitchFamily="2" charset="2"/>
              <a:buChar char="Ø"/>
            </a:pPr>
            <a:r>
              <a:rPr lang="zh-CN" altLang="zh-CN" dirty="0" smtClean="0"/>
              <a:t>买入</a:t>
            </a:r>
            <a:r>
              <a:rPr lang="zh-CN" altLang="zh-CN" dirty="0"/>
              <a:t>用尖角向上的三角形表示，卖出用尖角向下的三角形表示</a:t>
            </a:r>
            <a:endParaRPr lang="zh-CN" altLang="en-US" sz="1600" dirty="0"/>
          </a:p>
        </p:txBody>
      </p:sp>
      <p:pic>
        <p:nvPicPr>
          <p:cNvPr id="7" name="图片 6"/>
          <p:cNvPicPr/>
          <p:nvPr/>
        </p:nvPicPr>
        <p:blipFill>
          <a:blip r:embed="rId3"/>
          <a:stretch>
            <a:fillRect/>
          </a:stretch>
        </p:blipFill>
        <p:spPr>
          <a:xfrm>
            <a:off x="6529705" y="1730354"/>
            <a:ext cx="5243764" cy="4024452"/>
          </a:xfrm>
          <a:prstGeom prst="rect">
            <a:avLst/>
          </a:prstGeom>
        </p:spPr>
      </p:pic>
    </p:spTree>
    <p:extLst>
      <p:ext uri="{BB962C8B-B14F-4D97-AF65-F5344CB8AC3E}">
        <p14:creationId xmlns:p14="http://schemas.microsoft.com/office/powerpoint/2010/main" val="30501619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5796499"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策略的运行</a:t>
            </a:r>
            <a:r>
              <a:rPr lang="zh-CN" altLang="zh-CN" dirty="0" smtClean="0"/>
              <a:t>结果</a:t>
            </a:r>
            <a:endParaRPr lang="en-US" altLang="zh-CN" dirty="0" smtClean="0"/>
          </a:p>
          <a:p>
            <a:pPr marL="285750" indent="-285750" algn="just">
              <a:lnSpc>
                <a:spcPct val="150000"/>
              </a:lnSpc>
              <a:buFont typeface="Wingdings" panose="05000000000000000000" pitchFamily="2" charset="2"/>
              <a:buChar char="Ø"/>
            </a:pPr>
            <a:r>
              <a:rPr lang="zh-CN" altLang="zh-CN" dirty="0" smtClean="0"/>
              <a:t>在</a:t>
            </a:r>
            <a:r>
              <a:rPr lang="en-US" altLang="zh-CN" dirty="0"/>
              <a:t>stock01.csv</a:t>
            </a:r>
            <a:r>
              <a:rPr lang="zh-CN" altLang="zh-CN" dirty="0"/>
              <a:t>价格数据上，该策略的模拟运行结果</a:t>
            </a:r>
            <a:r>
              <a:rPr lang="zh-CN" altLang="zh-CN" dirty="0" smtClean="0"/>
              <a:t>为</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1) </a:t>
            </a:r>
            <a:r>
              <a:rPr lang="zh-CN" altLang="zh-CN" dirty="0"/>
              <a:t>资产净值为</a:t>
            </a:r>
            <a:r>
              <a:rPr lang="en-US" altLang="zh-CN" dirty="0"/>
              <a:t>$</a:t>
            </a:r>
            <a:r>
              <a:rPr lang="en-US" altLang="zh-CN" dirty="0" smtClean="0"/>
              <a:t>126325.79</a:t>
            </a:r>
          </a:p>
          <a:p>
            <a:pPr marL="285750" indent="-285750" algn="just">
              <a:lnSpc>
                <a:spcPct val="150000"/>
              </a:lnSpc>
              <a:buFont typeface="Wingdings" panose="05000000000000000000" pitchFamily="2" charset="2"/>
              <a:buChar char="Ø"/>
            </a:pPr>
            <a:r>
              <a:rPr lang="en-US" altLang="zh-CN" dirty="0" smtClean="0"/>
              <a:t>(2</a:t>
            </a:r>
            <a:r>
              <a:rPr lang="en-US" altLang="zh-CN" dirty="0"/>
              <a:t>) </a:t>
            </a:r>
            <a:r>
              <a:rPr lang="zh-CN" altLang="zh-CN" dirty="0"/>
              <a:t>收益率为</a:t>
            </a:r>
            <a:r>
              <a:rPr lang="en-US" altLang="zh-CN" dirty="0"/>
              <a:t>26.33%</a:t>
            </a:r>
            <a:r>
              <a:rPr lang="zh-CN" altLang="zh-CN" dirty="0"/>
              <a:t>，收益</a:t>
            </a:r>
            <a:r>
              <a:rPr lang="zh-CN" altLang="zh-CN" dirty="0" smtClean="0"/>
              <a:t>较好</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3) </a:t>
            </a:r>
            <a:r>
              <a:rPr lang="zh-CN" altLang="zh-CN" dirty="0"/>
              <a:t>夏普指数为</a:t>
            </a:r>
            <a:r>
              <a:rPr lang="en-US" altLang="zh-CN" dirty="0"/>
              <a:t>0.14</a:t>
            </a:r>
            <a:r>
              <a:rPr lang="zh-CN" altLang="zh-CN" dirty="0"/>
              <a:t>，比</a:t>
            </a:r>
            <a:r>
              <a:rPr lang="zh-CN" altLang="zh-CN" dirty="0" smtClean="0"/>
              <a:t>较差</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4) </a:t>
            </a:r>
            <a:r>
              <a:rPr lang="zh-CN" altLang="zh-CN" dirty="0"/>
              <a:t>最大回撤为</a:t>
            </a:r>
            <a:r>
              <a:rPr lang="en-US" altLang="zh-CN" dirty="0"/>
              <a:t>55.42%</a:t>
            </a:r>
            <a:r>
              <a:rPr lang="zh-CN" altLang="zh-CN" dirty="0"/>
              <a:t>，最大回撤太大，该交易策略的风险</a:t>
            </a:r>
            <a:r>
              <a:rPr lang="zh-CN" altLang="zh-CN" dirty="0" smtClean="0"/>
              <a:t>较大</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5) </a:t>
            </a:r>
            <a:r>
              <a:rPr lang="zh-CN" altLang="zh-CN" dirty="0"/>
              <a:t>交易次数为</a:t>
            </a:r>
            <a:r>
              <a:rPr lang="en-US" altLang="zh-CN" dirty="0"/>
              <a:t>32</a:t>
            </a:r>
            <a:endParaRPr lang="zh-CN" altLang="en-US" sz="1600" dirty="0"/>
          </a:p>
        </p:txBody>
      </p:sp>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9213" y="2435014"/>
            <a:ext cx="4576625" cy="1845834"/>
          </a:xfrm>
          <a:prstGeom prst="rect">
            <a:avLst/>
          </a:prstGeom>
          <a:noFill/>
          <a:ln>
            <a:noFill/>
          </a:ln>
        </p:spPr>
      </p:pic>
    </p:spTree>
    <p:extLst>
      <p:ext uri="{BB962C8B-B14F-4D97-AF65-F5344CB8AC3E}">
        <p14:creationId xmlns:p14="http://schemas.microsoft.com/office/powerpoint/2010/main" val="11672465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5796499"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我们把交易策略，在</a:t>
            </a:r>
            <a:r>
              <a:rPr lang="en-US" altLang="zh-CN" dirty="0"/>
              <a:t>stock02.csv</a:t>
            </a:r>
            <a:r>
              <a:rPr lang="zh-CN" altLang="zh-CN" dirty="0"/>
              <a:t>上进行回测，看看它的泛化能力</a:t>
            </a:r>
            <a:r>
              <a:rPr lang="zh-CN" altLang="zh-CN" dirty="0" smtClean="0"/>
              <a:t>怎么样</a:t>
            </a:r>
            <a:endParaRPr lang="en-US" altLang="zh-CN" dirty="0" smtClean="0"/>
          </a:p>
          <a:p>
            <a:pPr marL="285750" indent="-285750" algn="just">
              <a:lnSpc>
                <a:spcPct val="150000"/>
              </a:lnSpc>
              <a:buFont typeface="Wingdings" panose="05000000000000000000" pitchFamily="2" charset="2"/>
              <a:buChar char="Ø"/>
            </a:pPr>
            <a:r>
              <a:rPr lang="zh-CN" altLang="zh-CN" dirty="0"/>
              <a:t>包含三个子图，分别是价格子图、收益子图</a:t>
            </a:r>
            <a:r>
              <a:rPr lang="en-US" altLang="zh-CN" dirty="0"/>
              <a:t>(</a:t>
            </a:r>
            <a:r>
              <a:rPr lang="zh-CN" altLang="zh-CN" dirty="0"/>
              <a:t>盈亏</a:t>
            </a:r>
            <a:r>
              <a:rPr lang="en-US" altLang="zh-CN" dirty="0"/>
              <a:t>)</a:t>
            </a:r>
            <a:r>
              <a:rPr lang="zh-CN" altLang="zh-CN" dirty="0"/>
              <a:t>、资产净值子图</a:t>
            </a:r>
            <a:r>
              <a:rPr lang="en-US" altLang="zh-CN" dirty="0"/>
              <a:t>(</a:t>
            </a:r>
            <a:r>
              <a:rPr lang="zh-CN" altLang="zh-CN" dirty="0"/>
              <a:t>累计盈亏</a:t>
            </a:r>
            <a:r>
              <a:rPr lang="en-US" altLang="zh-CN" dirty="0" smtClean="0"/>
              <a:t>)</a:t>
            </a:r>
          </a:p>
          <a:p>
            <a:pPr marL="285750" indent="-285750" algn="just">
              <a:lnSpc>
                <a:spcPct val="150000"/>
              </a:lnSpc>
              <a:buFont typeface="Wingdings" panose="05000000000000000000" pitchFamily="2" charset="2"/>
              <a:buChar char="Ø"/>
            </a:pPr>
            <a:r>
              <a:rPr lang="zh-CN" altLang="zh-CN" dirty="0" smtClean="0"/>
              <a:t>价格</a:t>
            </a:r>
            <a:r>
              <a:rPr lang="zh-CN" altLang="zh-CN" dirty="0"/>
              <a:t>子图上，还显示了</a:t>
            </a:r>
            <a:r>
              <a:rPr lang="en-US" altLang="zh-CN" dirty="0"/>
              <a:t>SMA1</a:t>
            </a:r>
            <a:r>
              <a:rPr lang="zh-CN" altLang="zh-CN" dirty="0"/>
              <a:t>和</a:t>
            </a:r>
            <a:r>
              <a:rPr lang="en-US" altLang="zh-CN" dirty="0"/>
              <a:t>SMA2</a:t>
            </a:r>
            <a:r>
              <a:rPr lang="zh-CN" altLang="zh-CN" dirty="0"/>
              <a:t>移动平均线，并且标记了策略运行以后的买入和卖出操作的时间</a:t>
            </a:r>
            <a:r>
              <a:rPr lang="zh-CN" altLang="zh-CN" dirty="0" smtClean="0"/>
              <a:t>点</a:t>
            </a:r>
            <a:endParaRPr lang="en-US" altLang="zh-CN" dirty="0" smtClean="0"/>
          </a:p>
          <a:p>
            <a:pPr marL="285750" indent="-285750" algn="just">
              <a:lnSpc>
                <a:spcPct val="150000"/>
              </a:lnSpc>
              <a:buFont typeface="Wingdings" panose="05000000000000000000" pitchFamily="2" charset="2"/>
              <a:buChar char="Ø"/>
            </a:pPr>
            <a:r>
              <a:rPr lang="zh-CN" altLang="zh-CN" dirty="0" smtClean="0"/>
              <a:t>买入</a:t>
            </a:r>
            <a:r>
              <a:rPr lang="zh-CN" altLang="zh-CN" dirty="0"/>
              <a:t>用尖角向上的三角形表示，卖出用尖角向下的三角形表示</a:t>
            </a:r>
            <a:endParaRPr lang="zh-CN" altLang="en-US" sz="1600" dirty="0"/>
          </a:p>
        </p:txBody>
      </p:sp>
      <p:pic>
        <p:nvPicPr>
          <p:cNvPr id="8" name="图片 7"/>
          <p:cNvPicPr/>
          <p:nvPr/>
        </p:nvPicPr>
        <p:blipFill>
          <a:blip r:embed="rId3"/>
          <a:stretch>
            <a:fillRect/>
          </a:stretch>
        </p:blipFill>
        <p:spPr>
          <a:xfrm>
            <a:off x="6407908" y="1830567"/>
            <a:ext cx="5506587" cy="3455666"/>
          </a:xfrm>
          <a:prstGeom prst="rect">
            <a:avLst/>
          </a:prstGeom>
        </p:spPr>
      </p:pic>
    </p:spTree>
    <p:extLst>
      <p:ext uri="{BB962C8B-B14F-4D97-AF65-F5344CB8AC3E}">
        <p14:creationId xmlns:p14="http://schemas.microsoft.com/office/powerpoint/2010/main" val="7097930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5796499" cy="300082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策略的运行</a:t>
            </a:r>
            <a:r>
              <a:rPr lang="zh-CN" altLang="zh-CN" dirty="0" smtClean="0"/>
              <a:t>结果</a:t>
            </a:r>
            <a:endParaRPr lang="en-US" altLang="zh-CN" dirty="0" smtClean="0"/>
          </a:p>
          <a:p>
            <a:pPr marL="285750" indent="-285750" algn="just">
              <a:lnSpc>
                <a:spcPct val="150000"/>
              </a:lnSpc>
              <a:buFont typeface="Wingdings" panose="05000000000000000000" pitchFamily="2" charset="2"/>
              <a:buChar char="Ø"/>
            </a:pPr>
            <a:r>
              <a:rPr lang="zh-CN" altLang="zh-CN" dirty="0" smtClean="0"/>
              <a:t>在</a:t>
            </a:r>
            <a:r>
              <a:rPr lang="en-US" altLang="zh-CN" dirty="0" smtClean="0"/>
              <a:t>stock02.csv</a:t>
            </a:r>
            <a:r>
              <a:rPr lang="zh-CN" altLang="zh-CN" dirty="0"/>
              <a:t>价格数据上</a:t>
            </a:r>
            <a:r>
              <a:rPr lang="zh-CN" altLang="zh-CN" dirty="0" smtClean="0"/>
              <a:t>，</a:t>
            </a:r>
            <a:r>
              <a:rPr lang="zh-CN" altLang="zh-CN" dirty="0"/>
              <a:t>该策略的模拟运行结果</a:t>
            </a:r>
            <a:r>
              <a:rPr lang="zh-CN" altLang="zh-CN" dirty="0" smtClean="0"/>
              <a:t>为</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1) </a:t>
            </a:r>
            <a:r>
              <a:rPr lang="zh-CN" altLang="zh-CN" dirty="0"/>
              <a:t>资产净值为</a:t>
            </a:r>
            <a:r>
              <a:rPr lang="en-US" altLang="zh-CN" dirty="0"/>
              <a:t>$</a:t>
            </a:r>
            <a:r>
              <a:rPr lang="en-US" altLang="zh-CN" dirty="0" smtClean="0"/>
              <a:t>40519.68</a:t>
            </a:r>
          </a:p>
          <a:p>
            <a:pPr marL="285750" indent="-285750" algn="just">
              <a:lnSpc>
                <a:spcPct val="150000"/>
              </a:lnSpc>
              <a:buFont typeface="Wingdings" panose="05000000000000000000" pitchFamily="2" charset="2"/>
              <a:buChar char="Ø"/>
            </a:pPr>
            <a:r>
              <a:rPr lang="en-US" altLang="zh-CN" dirty="0" smtClean="0"/>
              <a:t>(2</a:t>
            </a:r>
            <a:r>
              <a:rPr lang="en-US" altLang="zh-CN" dirty="0"/>
              <a:t>) </a:t>
            </a:r>
            <a:r>
              <a:rPr lang="zh-CN" altLang="zh-CN" dirty="0"/>
              <a:t>收益率为</a:t>
            </a:r>
            <a:r>
              <a:rPr lang="en-US" altLang="zh-CN" dirty="0"/>
              <a:t>-59.48%</a:t>
            </a:r>
            <a:r>
              <a:rPr lang="zh-CN" altLang="zh-CN" dirty="0"/>
              <a:t>，收益很</a:t>
            </a:r>
            <a:r>
              <a:rPr lang="zh-CN" altLang="zh-CN" dirty="0" smtClean="0"/>
              <a:t>差</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3) </a:t>
            </a:r>
            <a:r>
              <a:rPr lang="zh-CN" altLang="zh-CN" dirty="0"/>
              <a:t>夏普指数为</a:t>
            </a:r>
            <a:r>
              <a:rPr lang="en-US" altLang="zh-CN" dirty="0"/>
              <a:t>-0.06</a:t>
            </a:r>
            <a:r>
              <a:rPr lang="zh-CN" altLang="zh-CN" dirty="0"/>
              <a:t>，很</a:t>
            </a:r>
            <a:r>
              <a:rPr lang="zh-CN" altLang="zh-CN" dirty="0" smtClean="0"/>
              <a:t>差</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4) </a:t>
            </a:r>
            <a:r>
              <a:rPr lang="zh-CN" altLang="zh-CN" dirty="0"/>
              <a:t>最大回撤为</a:t>
            </a:r>
            <a:r>
              <a:rPr lang="en-US" altLang="zh-CN" dirty="0"/>
              <a:t>90.57%</a:t>
            </a:r>
            <a:r>
              <a:rPr lang="zh-CN" altLang="zh-CN" dirty="0"/>
              <a:t>，最大回撤太</a:t>
            </a:r>
            <a:r>
              <a:rPr lang="zh-CN" altLang="zh-CN" dirty="0" smtClean="0"/>
              <a:t>大</a:t>
            </a:r>
            <a:endParaRPr lang="en-US" altLang="zh-CN" dirty="0" smtClean="0"/>
          </a:p>
          <a:p>
            <a:pPr marL="285750" indent="-285750" algn="just">
              <a:lnSpc>
                <a:spcPct val="150000"/>
              </a:lnSpc>
              <a:buFont typeface="Wingdings" panose="05000000000000000000" pitchFamily="2" charset="2"/>
              <a:buChar char="Ø"/>
            </a:pPr>
            <a:r>
              <a:rPr lang="en-US" altLang="zh-CN" dirty="0" smtClean="0"/>
              <a:t>(</a:t>
            </a:r>
            <a:r>
              <a:rPr lang="en-US" altLang="zh-CN" dirty="0"/>
              <a:t>5) </a:t>
            </a:r>
            <a:r>
              <a:rPr lang="zh-CN" altLang="zh-CN" dirty="0"/>
              <a:t>交易次数为</a:t>
            </a:r>
            <a:r>
              <a:rPr lang="en-US" altLang="zh-CN" dirty="0"/>
              <a:t>1</a:t>
            </a:r>
            <a:endParaRPr lang="zh-CN" altLang="en-US" sz="1600" dirty="0"/>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965" y="2321687"/>
            <a:ext cx="4601139" cy="1695304"/>
          </a:xfrm>
          <a:prstGeom prst="rect">
            <a:avLst/>
          </a:prstGeom>
          <a:noFill/>
          <a:ln>
            <a:noFill/>
          </a:ln>
        </p:spPr>
      </p:pic>
    </p:spTree>
    <p:extLst>
      <p:ext uri="{BB962C8B-B14F-4D97-AF65-F5344CB8AC3E}">
        <p14:creationId xmlns:p14="http://schemas.microsoft.com/office/powerpoint/2010/main" val="15864357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11260153"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sz="2400" dirty="0"/>
              <a:t>从结果来看，这个交易策略在</a:t>
            </a:r>
            <a:r>
              <a:rPr lang="en-US" altLang="zh-CN" sz="2400" dirty="0"/>
              <a:t>stock02.csv</a:t>
            </a:r>
            <a:r>
              <a:rPr lang="zh-CN" altLang="zh-CN" sz="2400" dirty="0"/>
              <a:t>上的历史回测结果并不</a:t>
            </a:r>
            <a:r>
              <a:rPr lang="zh-CN" altLang="zh-CN" sz="2400" dirty="0" smtClean="0"/>
              <a:t>好</a:t>
            </a:r>
            <a:endParaRPr lang="en-US" altLang="zh-CN" sz="2400" dirty="0" smtClean="0"/>
          </a:p>
          <a:p>
            <a:pPr marL="742950" lvl="1" indent="-285750" algn="just">
              <a:lnSpc>
                <a:spcPct val="150000"/>
              </a:lnSpc>
              <a:buFont typeface="Wingdings" panose="05000000000000000000" pitchFamily="2" charset="2"/>
              <a:buChar char="Ø"/>
            </a:pPr>
            <a:r>
              <a:rPr lang="zh-CN" altLang="zh-CN" sz="2400" dirty="0" smtClean="0"/>
              <a:t>说明</a:t>
            </a:r>
            <a:r>
              <a:rPr lang="zh-CN" altLang="zh-CN" sz="2400" dirty="0"/>
              <a:t>其泛化能力</a:t>
            </a:r>
            <a:r>
              <a:rPr lang="zh-CN" altLang="zh-CN" sz="2400" dirty="0" smtClean="0"/>
              <a:t>有限</a:t>
            </a:r>
            <a:endParaRPr lang="en-US" altLang="zh-CN" sz="2400" dirty="0" smtClean="0"/>
          </a:p>
          <a:p>
            <a:pPr marL="285750" indent="-285750" algn="just">
              <a:lnSpc>
                <a:spcPct val="150000"/>
              </a:lnSpc>
              <a:buFont typeface="Wingdings" panose="05000000000000000000" pitchFamily="2" charset="2"/>
              <a:buChar char="Ø"/>
            </a:pPr>
            <a:r>
              <a:rPr lang="zh-CN" altLang="zh-CN" sz="2400" dirty="0" smtClean="0"/>
              <a:t>我们</a:t>
            </a:r>
            <a:r>
              <a:rPr lang="zh-CN" altLang="zh-CN" sz="2400" dirty="0"/>
              <a:t>关心的问题是，原因到底是什么呢？有没有改进的余地呢？</a:t>
            </a:r>
            <a:endParaRPr lang="zh-CN" altLang="en-US" sz="2000" dirty="0"/>
          </a:p>
        </p:txBody>
      </p:sp>
    </p:spTree>
    <p:extLst>
      <p:ext uri="{BB962C8B-B14F-4D97-AF65-F5344CB8AC3E}">
        <p14:creationId xmlns:p14="http://schemas.microsoft.com/office/powerpoint/2010/main" val="20475288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362948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23165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700" dirty="0" smtClean="0"/>
              <a:t>前文</a:t>
            </a:r>
            <a:r>
              <a:rPr lang="zh-CN" altLang="zh-CN" sz="1700" dirty="0" smtClean="0"/>
              <a:t>所</a:t>
            </a:r>
            <a:r>
              <a:rPr lang="zh-CN" altLang="zh-CN" sz="1700" dirty="0"/>
              <a:t>述的数据标注方法，是一种简单的</a:t>
            </a:r>
            <a:r>
              <a:rPr lang="zh-CN" altLang="zh-CN" sz="1700" dirty="0" smtClean="0"/>
              <a:t>方法</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它</a:t>
            </a:r>
            <a:r>
              <a:rPr lang="zh-CN" altLang="zh-CN" sz="1700" dirty="0"/>
              <a:t>基于这样的假设，当短周期的移动平均从下边往上穿越长周期的移动平均，我们认为价格将要上涨，适合</a:t>
            </a:r>
            <a:r>
              <a:rPr lang="zh-CN" altLang="zh-CN" sz="1700" dirty="0" smtClean="0"/>
              <a:t>买入</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当</a:t>
            </a:r>
            <a:r>
              <a:rPr lang="zh-CN" altLang="zh-CN" sz="1700" dirty="0"/>
              <a:t>短周期移动平均从上边往下穿越长周期的移动平均，我们认为价格将要下跌，适合卖</a:t>
            </a:r>
            <a:r>
              <a:rPr lang="zh-CN" altLang="zh-CN" sz="1700" dirty="0" smtClean="0"/>
              <a:t>出</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这样</a:t>
            </a:r>
            <a:r>
              <a:rPr lang="zh-CN" altLang="zh-CN" sz="1700" dirty="0"/>
              <a:t>的操作并不一定是盈利的，当价格处在总体上涨趋势中的时候，</a:t>
            </a:r>
            <a:r>
              <a:rPr lang="zh-CN" altLang="zh-CN" sz="1700" dirty="0" smtClean="0"/>
              <a:t>比如</a:t>
            </a:r>
            <a:r>
              <a:rPr lang="zh-CN" altLang="en-US" sz="1700" dirty="0" smtClean="0"/>
              <a:t>下图</a:t>
            </a:r>
            <a:r>
              <a:rPr lang="zh-CN" altLang="zh-CN" sz="1700" dirty="0" smtClean="0"/>
              <a:t>中</a:t>
            </a:r>
            <a:r>
              <a:rPr lang="zh-CN" altLang="zh-CN" sz="1700" dirty="0"/>
              <a:t>，在数字</a:t>
            </a:r>
            <a:r>
              <a:rPr lang="en-US" altLang="zh-CN" sz="1700" dirty="0"/>
              <a:t>1</a:t>
            </a:r>
            <a:r>
              <a:rPr lang="zh-CN" altLang="zh-CN" sz="1700" dirty="0"/>
              <a:t>对应的点买入，在数字</a:t>
            </a:r>
            <a:r>
              <a:rPr lang="en-US" altLang="zh-CN" sz="1700" dirty="0"/>
              <a:t>2</a:t>
            </a:r>
            <a:r>
              <a:rPr lang="zh-CN" altLang="zh-CN" sz="1700" dirty="0"/>
              <a:t>对应的点卖出，是盈利</a:t>
            </a:r>
            <a:r>
              <a:rPr lang="zh-CN" altLang="zh-CN" sz="1700" dirty="0" smtClean="0"/>
              <a:t>的</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但是</a:t>
            </a:r>
            <a:r>
              <a:rPr lang="zh-CN" altLang="zh-CN" sz="1700" dirty="0"/>
              <a:t>如果价格处在总体下跌的趋势中，</a:t>
            </a:r>
            <a:r>
              <a:rPr lang="zh-CN" altLang="zh-CN" sz="1700" dirty="0" smtClean="0"/>
              <a:t>比如</a:t>
            </a:r>
            <a:r>
              <a:rPr lang="zh-CN" altLang="en-US" sz="1700" dirty="0" smtClean="0"/>
              <a:t>下图</a:t>
            </a:r>
            <a:r>
              <a:rPr lang="zh-CN" altLang="zh-CN" sz="1700" dirty="0" smtClean="0"/>
              <a:t>中</a:t>
            </a:r>
            <a:r>
              <a:rPr lang="zh-CN" altLang="zh-CN" sz="1700" dirty="0"/>
              <a:t>，在数字</a:t>
            </a:r>
            <a:r>
              <a:rPr lang="en-US" altLang="zh-CN" sz="1700" dirty="0"/>
              <a:t>3</a:t>
            </a:r>
            <a:r>
              <a:rPr lang="zh-CN" altLang="zh-CN" sz="1700" dirty="0"/>
              <a:t>对应的点买入，在数字</a:t>
            </a:r>
            <a:r>
              <a:rPr lang="en-US" altLang="zh-CN" sz="1700" dirty="0"/>
              <a:t>4</a:t>
            </a:r>
            <a:r>
              <a:rPr lang="zh-CN" altLang="zh-CN" sz="1700" dirty="0"/>
              <a:t>对应的点卖出，则是亏损的。我们应该考虑其他的数据标注方法</a:t>
            </a:r>
            <a:endParaRPr lang="en-US" sz="1700" b="1" dirty="0">
              <a:latin typeface="仿宋" panose="02010609060101010101" charset="-122"/>
              <a:ea typeface="仿宋" panose="02010609060101010101"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2966" y="4468605"/>
            <a:ext cx="5034915" cy="2159635"/>
          </a:xfrm>
          <a:prstGeom prst="rect">
            <a:avLst/>
          </a:prstGeom>
          <a:noFill/>
          <a:ln>
            <a:noFill/>
          </a:ln>
        </p:spPr>
      </p:pic>
    </p:spTree>
    <p:extLst>
      <p:ext uri="{BB962C8B-B14F-4D97-AF65-F5344CB8AC3E}">
        <p14:creationId xmlns:p14="http://schemas.microsoft.com/office/powerpoint/2010/main" val="35351572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t>均值</a:t>
            </a:r>
            <a:r>
              <a:rPr lang="zh-CN" altLang="zh-CN" b="1" dirty="0"/>
              <a:t>与</a:t>
            </a:r>
            <a:r>
              <a:rPr lang="zh-CN" altLang="zh-CN" b="1" dirty="0" smtClean="0"/>
              <a:t>阈值</a:t>
            </a:r>
            <a:endParaRPr lang="en-US" altLang="zh-CN" b="1" dirty="0" smtClean="0"/>
          </a:p>
          <a:p>
            <a:pPr marL="742950" lvl="1" indent="-285750">
              <a:lnSpc>
                <a:spcPct val="150000"/>
              </a:lnSpc>
              <a:buFont typeface="Wingdings" panose="05000000000000000000" pitchFamily="2" charset="2"/>
              <a:buChar char="Ø"/>
            </a:pPr>
            <a:r>
              <a:rPr lang="zh-CN" altLang="zh-CN" dirty="0" smtClean="0"/>
              <a:t>我们</a:t>
            </a:r>
            <a:r>
              <a:rPr lang="zh-CN" altLang="zh-CN" dirty="0"/>
              <a:t>可以计算一段时间内的价格的均值，并且设定一个</a:t>
            </a:r>
            <a:r>
              <a:rPr lang="zh-CN" altLang="zh-CN" dirty="0" smtClean="0"/>
              <a:t>阈值</a:t>
            </a:r>
            <a:endParaRPr lang="en-US" altLang="zh-CN" dirty="0" smtClean="0"/>
          </a:p>
          <a:p>
            <a:pPr marL="742950" lvl="1" indent="-285750">
              <a:lnSpc>
                <a:spcPct val="150000"/>
              </a:lnSpc>
              <a:buFont typeface="Wingdings" panose="05000000000000000000" pitchFamily="2" charset="2"/>
              <a:buChar char="Ø"/>
            </a:pPr>
            <a:r>
              <a:rPr lang="zh-CN" altLang="zh-CN" dirty="0" smtClean="0"/>
              <a:t>当</a:t>
            </a:r>
            <a:r>
              <a:rPr lang="zh-CN" altLang="zh-CN" dirty="0"/>
              <a:t>价格在均值加上一个阈值之上时，适合卖</a:t>
            </a:r>
            <a:r>
              <a:rPr lang="zh-CN" altLang="zh-CN" dirty="0" smtClean="0"/>
              <a:t>出</a:t>
            </a:r>
            <a:endParaRPr lang="en-US" altLang="zh-CN" dirty="0" smtClean="0"/>
          </a:p>
          <a:p>
            <a:pPr marL="742950" lvl="1" indent="-285750">
              <a:lnSpc>
                <a:spcPct val="150000"/>
              </a:lnSpc>
              <a:buFont typeface="Wingdings" panose="05000000000000000000" pitchFamily="2" charset="2"/>
              <a:buChar char="Ø"/>
            </a:pPr>
            <a:r>
              <a:rPr lang="zh-CN" altLang="zh-CN" dirty="0" smtClean="0"/>
              <a:t>当</a:t>
            </a:r>
            <a:r>
              <a:rPr lang="zh-CN" altLang="zh-CN" dirty="0"/>
              <a:t>价格在均值减去一个阈值之下时，适合</a:t>
            </a:r>
            <a:r>
              <a:rPr lang="zh-CN" altLang="zh-CN" dirty="0" smtClean="0"/>
              <a:t>买入</a:t>
            </a:r>
            <a:endParaRPr lang="en-US" altLang="zh-CN" dirty="0"/>
          </a:p>
          <a:p>
            <a:pPr marL="742950" lvl="1" indent="-285750">
              <a:lnSpc>
                <a:spcPct val="150000"/>
              </a:lnSpc>
              <a:buFont typeface="Wingdings" panose="05000000000000000000" pitchFamily="2" charset="2"/>
              <a:buChar char="Ø"/>
            </a:pPr>
            <a:r>
              <a:rPr lang="zh-CN" altLang="zh-CN" dirty="0" smtClean="0"/>
              <a:t>如果</a:t>
            </a:r>
            <a:r>
              <a:rPr lang="zh-CN" altLang="zh-CN" dirty="0"/>
              <a:t>我们已经判断到一段时间内，价格的变化处在横盘整理中或者总体上涨趋势中，相信这样的标注方法会取得比较好的盈利效果</a:t>
            </a:r>
            <a:endParaRPr lang="en-US" sz="36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1386325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109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b="1" dirty="0" smtClean="0"/>
              <a:t>局部</a:t>
            </a:r>
            <a:r>
              <a:rPr lang="zh-CN" altLang="zh-CN" b="1" dirty="0"/>
              <a:t>最高点和局部</a:t>
            </a:r>
            <a:r>
              <a:rPr lang="zh-CN" altLang="zh-CN" b="1" dirty="0" smtClean="0"/>
              <a:t>最低点</a:t>
            </a:r>
            <a:endParaRPr lang="en-US" altLang="zh-CN" b="1" dirty="0" smtClean="0"/>
          </a:p>
          <a:p>
            <a:pPr marL="742950" lvl="1" indent="-285750">
              <a:lnSpc>
                <a:spcPct val="150000"/>
              </a:lnSpc>
              <a:buFont typeface="Wingdings" panose="05000000000000000000" pitchFamily="2" charset="2"/>
              <a:buChar char="Ø"/>
            </a:pPr>
            <a:r>
              <a:rPr lang="zh-CN" altLang="zh-CN" dirty="0" smtClean="0"/>
              <a:t>价格</a:t>
            </a:r>
            <a:r>
              <a:rPr lang="zh-CN" altLang="zh-CN" dirty="0"/>
              <a:t>的变化千变万化，即便在总体上涨和下跌的趋势中，也有一些反向的</a:t>
            </a:r>
            <a:r>
              <a:rPr lang="zh-CN" altLang="zh-CN" dirty="0" smtClean="0"/>
              <a:t>调整</a:t>
            </a:r>
            <a:endParaRPr lang="en-US" altLang="zh-CN" dirty="0" smtClean="0"/>
          </a:p>
          <a:p>
            <a:pPr marL="742950" lvl="1" indent="-285750">
              <a:lnSpc>
                <a:spcPct val="150000"/>
              </a:lnSpc>
              <a:buFont typeface="Wingdings" panose="05000000000000000000" pitchFamily="2" charset="2"/>
              <a:buChar char="Ø"/>
            </a:pPr>
            <a:r>
              <a:rPr lang="zh-CN" altLang="zh-CN" dirty="0" smtClean="0"/>
              <a:t>可以</a:t>
            </a:r>
            <a:r>
              <a:rPr lang="zh-CN" altLang="zh-CN" dirty="0"/>
              <a:t>考虑对价格数据进行平滑处理，去掉细碎的价格变化，保留总体</a:t>
            </a:r>
            <a:r>
              <a:rPr lang="zh-CN" altLang="zh-CN" dirty="0" smtClean="0"/>
              <a:t>趋势</a:t>
            </a:r>
            <a:endParaRPr lang="en-US" altLang="zh-CN" dirty="0" smtClean="0"/>
          </a:p>
          <a:p>
            <a:pPr marL="742950" lvl="1" indent="-285750">
              <a:lnSpc>
                <a:spcPct val="150000"/>
              </a:lnSpc>
              <a:buFont typeface="Wingdings" panose="05000000000000000000" pitchFamily="2" charset="2"/>
              <a:buChar char="Ø"/>
            </a:pPr>
            <a:r>
              <a:rPr lang="zh-CN" altLang="zh-CN" dirty="0" smtClean="0"/>
              <a:t>然后</a:t>
            </a:r>
            <a:r>
              <a:rPr lang="zh-CN" altLang="zh-CN" dirty="0"/>
              <a:t>找出平滑后的价格曲线的局部最高点和局部最低点，把局部最低点作为买入点，把局部最高点作为卖出点</a:t>
            </a:r>
            <a:endParaRPr lang="en-US" sz="6000" b="1" dirty="0">
              <a:latin typeface="仿宋" panose="02010609060101010101" charset="-122"/>
              <a:ea typeface="仿宋" panose="02010609060101010101"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1006" y="3152453"/>
            <a:ext cx="6253727" cy="3184658"/>
          </a:xfrm>
          <a:prstGeom prst="rect">
            <a:avLst/>
          </a:prstGeom>
          <a:noFill/>
          <a:ln>
            <a:noFill/>
          </a:ln>
        </p:spPr>
      </p:pic>
    </p:spTree>
    <p:extLst>
      <p:ext uri="{BB962C8B-B14F-4D97-AF65-F5344CB8AC3E}">
        <p14:creationId xmlns:p14="http://schemas.microsoft.com/office/powerpoint/2010/main" val="294444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1784788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00082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smtClean="0"/>
              <a:t>局部</a:t>
            </a:r>
            <a:r>
              <a:rPr lang="zh-CN" altLang="zh-CN" dirty="0"/>
              <a:t>最高点和局部最低点的</a:t>
            </a:r>
            <a:r>
              <a:rPr lang="zh-CN" altLang="zh-CN" dirty="0" smtClean="0"/>
              <a:t>改进</a:t>
            </a:r>
            <a:endParaRPr lang="en-US" altLang="zh-CN" dirty="0" smtClean="0"/>
          </a:p>
          <a:p>
            <a:pPr marL="742950" lvl="1" indent="-285750">
              <a:lnSpc>
                <a:spcPct val="150000"/>
              </a:lnSpc>
              <a:buFont typeface="Wingdings" panose="05000000000000000000" pitchFamily="2" charset="2"/>
              <a:buChar char="Ø"/>
            </a:pPr>
            <a:r>
              <a:rPr lang="zh-CN" altLang="zh-CN" dirty="0" smtClean="0"/>
              <a:t>人们</a:t>
            </a:r>
            <a:r>
              <a:rPr lang="zh-CN" altLang="zh-CN" dirty="0"/>
              <a:t>一般对总是能够踩中高点和低点，完成逃顶和抄底表示</a:t>
            </a:r>
            <a:r>
              <a:rPr lang="zh-CN" altLang="zh-CN" dirty="0" smtClean="0"/>
              <a:t>怀疑</a:t>
            </a:r>
            <a:r>
              <a:rPr lang="zh-CN" altLang="en-US" dirty="0" smtClean="0"/>
              <a:t>；</a:t>
            </a:r>
            <a:r>
              <a:rPr lang="zh-CN" altLang="zh-CN" dirty="0" smtClean="0"/>
              <a:t>价格</a:t>
            </a:r>
            <a:r>
              <a:rPr lang="zh-CN" altLang="zh-CN" dirty="0"/>
              <a:t>运动处在上涨趋势、下跌趋势和横盘整理中，从下跌转换为上涨和从上涨转换为下跌，称为</a:t>
            </a:r>
            <a:r>
              <a:rPr lang="zh-CN" altLang="zh-CN" dirty="0" smtClean="0"/>
              <a:t>反转</a:t>
            </a:r>
            <a:endParaRPr lang="en-US" altLang="zh-CN" dirty="0" smtClean="0"/>
          </a:p>
          <a:p>
            <a:pPr marL="742950" lvl="1" indent="-285750">
              <a:lnSpc>
                <a:spcPct val="150000"/>
              </a:lnSpc>
              <a:buFont typeface="Wingdings" panose="05000000000000000000" pitchFamily="2" charset="2"/>
              <a:buChar char="Ø"/>
            </a:pPr>
            <a:r>
              <a:rPr lang="zh-CN" altLang="zh-CN" dirty="0" smtClean="0"/>
              <a:t>一般</a:t>
            </a:r>
            <a:r>
              <a:rPr lang="zh-CN" altLang="zh-CN" dirty="0"/>
              <a:t>地，反转需要一些指标的确认，即确认反转是真正发生</a:t>
            </a:r>
            <a:r>
              <a:rPr lang="zh-CN" altLang="zh-CN" dirty="0" smtClean="0"/>
              <a:t>了</a:t>
            </a:r>
            <a:endParaRPr lang="en-US" altLang="zh-CN" dirty="0" smtClean="0"/>
          </a:p>
          <a:p>
            <a:pPr marL="742950" lvl="1" indent="-285750">
              <a:lnSpc>
                <a:spcPct val="150000"/>
              </a:lnSpc>
              <a:buFont typeface="Wingdings" panose="05000000000000000000" pitchFamily="2" charset="2"/>
              <a:buChar char="Ø"/>
            </a:pPr>
            <a:r>
              <a:rPr lang="zh-CN" altLang="zh-CN" dirty="0" smtClean="0"/>
              <a:t>我们</a:t>
            </a:r>
            <a:r>
              <a:rPr lang="zh-CN" altLang="zh-CN" dirty="0"/>
              <a:t>可以选择在局部最高点和局部最低点之后一段时间，选择这样的时间点作为买入和卖出</a:t>
            </a:r>
            <a:r>
              <a:rPr lang="zh-CN" altLang="zh-CN" dirty="0" smtClean="0"/>
              <a:t>点</a:t>
            </a:r>
            <a:endParaRPr lang="en-US" altLang="zh-CN" dirty="0" smtClean="0"/>
          </a:p>
          <a:p>
            <a:pPr marL="742950" lvl="1" indent="-285750">
              <a:lnSpc>
                <a:spcPct val="150000"/>
              </a:lnSpc>
              <a:buFont typeface="Wingdings" panose="05000000000000000000" pitchFamily="2" charset="2"/>
              <a:buChar char="Ø"/>
            </a:pPr>
            <a:r>
              <a:rPr lang="zh-CN" altLang="zh-CN" dirty="0" smtClean="0"/>
              <a:t>结合</a:t>
            </a:r>
            <a:r>
              <a:rPr lang="zh-CN" altLang="zh-CN" dirty="0"/>
              <a:t>我们从数据上计算的一些技术指标，以及其他渠道收集的一些变量</a:t>
            </a:r>
            <a:r>
              <a:rPr lang="en-US" altLang="zh-CN" dirty="0"/>
              <a:t>(</a:t>
            </a:r>
            <a:r>
              <a:rPr lang="zh-CN" altLang="zh-CN" dirty="0"/>
              <a:t>比如交易量的放量</a:t>
            </a:r>
            <a:r>
              <a:rPr lang="en-US" altLang="zh-CN" dirty="0"/>
              <a:t>)</a:t>
            </a:r>
            <a:r>
              <a:rPr lang="zh-CN" altLang="zh-CN" dirty="0"/>
              <a:t>，作为解释因子确认这些趋势反转，这样构建的模型可能更加具有可信度</a:t>
            </a:r>
            <a:endParaRPr lang="en-US" altLang="zh-CN" b="1" dirty="0" smtClean="0"/>
          </a:p>
        </p:txBody>
      </p:sp>
      <p:sp>
        <p:nvSpPr>
          <p:cNvPr id="7" name="任意多边形 6"/>
          <p:cNvSpPr/>
          <p:nvPr/>
        </p:nvSpPr>
        <p:spPr>
          <a:xfrm>
            <a:off x="2033516" y="4599296"/>
            <a:ext cx="2583977" cy="1442186"/>
          </a:xfrm>
          <a:custGeom>
            <a:avLst/>
            <a:gdLst>
              <a:gd name="connsiteX0" fmla="*/ 0 w 2583977"/>
              <a:gd name="connsiteY0" fmla="*/ 0 h 1442186"/>
              <a:gd name="connsiteX1" fmla="*/ 1301087 w 2583977"/>
              <a:gd name="connsiteY1" fmla="*/ 1442113 h 1442186"/>
              <a:gd name="connsiteX2" fmla="*/ 2583977 w 2583977"/>
              <a:gd name="connsiteY2" fmla="*/ 50041 h 1442186"/>
            </a:gdLst>
            <a:ahLst/>
            <a:cxnLst>
              <a:cxn ang="0">
                <a:pos x="connsiteX0" y="connsiteY0"/>
              </a:cxn>
              <a:cxn ang="0">
                <a:pos x="connsiteX1" y="connsiteY1"/>
              </a:cxn>
              <a:cxn ang="0">
                <a:pos x="connsiteX2" y="connsiteY2"/>
              </a:cxn>
            </a:cxnLst>
            <a:rect l="l" t="t" r="r" b="b"/>
            <a:pathLst>
              <a:path w="2583977" h="1442186">
                <a:moveTo>
                  <a:pt x="0" y="0"/>
                </a:moveTo>
                <a:cubicBezTo>
                  <a:pt x="435212" y="716886"/>
                  <a:pt x="870424" y="1433773"/>
                  <a:pt x="1301087" y="1442113"/>
                </a:cubicBezTo>
                <a:cubicBezTo>
                  <a:pt x="1731750" y="1450453"/>
                  <a:pt x="2157863" y="750247"/>
                  <a:pt x="2583977" y="500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2113" y="4265727"/>
            <a:ext cx="1887941" cy="21498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7140053" y="4673200"/>
            <a:ext cx="2583977" cy="1442186"/>
          </a:xfrm>
          <a:custGeom>
            <a:avLst/>
            <a:gdLst>
              <a:gd name="connsiteX0" fmla="*/ 0 w 2583977"/>
              <a:gd name="connsiteY0" fmla="*/ 0 h 1442186"/>
              <a:gd name="connsiteX1" fmla="*/ 1301087 w 2583977"/>
              <a:gd name="connsiteY1" fmla="*/ 1442113 h 1442186"/>
              <a:gd name="connsiteX2" fmla="*/ 2583977 w 2583977"/>
              <a:gd name="connsiteY2" fmla="*/ 50041 h 1442186"/>
            </a:gdLst>
            <a:ahLst/>
            <a:cxnLst>
              <a:cxn ang="0">
                <a:pos x="connsiteX0" y="connsiteY0"/>
              </a:cxn>
              <a:cxn ang="0">
                <a:pos x="connsiteX1" y="connsiteY1"/>
              </a:cxn>
              <a:cxn ang="0">
                <a:pos x="connsiteX2" y="connsiteY2"/>
              </a:cxn>
            </a:cxnLst>
            <a:rect l="l" t="t" r="r" b="b"/>
            <a:pathLst>
              <a:path w="2583977" h="1442186">
                <a:moveTo>
                  <a:pt x="0" y="0"/>
                </a:moveTo>
                <a:cubicBezTo>
                  <a:pt x="435212" y="716886"/>
                  <a:pt x="870424" y="1433773"/>
                  <a:pt x="1301087" y="1442113"/>
                </a:cubicBezTo>
                <a:cubicBezTo>
                  <a:pt x="1731750" y="1450453"/>
                  <a:pt x="2157863" y="750247"/>
                  <a:pt x="2583977" y="500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48650" y="4339631"/>
            <a:ext cx="2308747" cy="21498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78589" y="6379855"/>
            <a:ext cx="1107996" cy="369332"/>
          </a:xfrm>
          <a:prstGeom prst="rect">
            <a:avLst/>
          </a:prstGeom>
        </p:spPr>
        <p:txBody>
          <a:bodyPr wrap="none">
            <a:spAutoFit/>
          </a:bodyPr>
          <a:lstStyle/>
          <a:p>
            <a:r>
              <a:rPr lang="zh-CN" altLang="en-US" dirty="0" smtClean="0"/>
              <a:t>历史信息</a:t>
            </a:r>
            <a:endParaRPr lang="zh-CN" altLang="en-US" dirty="0"/>
          </a:p>
        </p:txBody>
      </p:sp>
      <p:sp>
        <p:nvSpPr>
          <p:cNvPr id="13" name="矩形 12"/>
          <p:cNvSpPr/>
          <p:nvPr/>
        </p:nvSpPr>
        <p:spPr>
          <a:xfrm>
            <a:off x="5786397" y="6489522"/>
            <a:ext cx="4570482" cy="369332"/>
          </a:xfrm>
          <a:prstGeom prst="rect">
            <a:avLst/>
          </a:prstGeom>
        </p:spPr>
        <p:txBody>
          <a:bodyPr wrap="none">
            <a:spAutoFit/>
          </a:bodyPr>
          <a:lstStyle/>
          <a:p>
            <a:r>
              <a:rPr lang="zh-CN" altLang="en-US" dirty="0" smtClean="0"/>
              <a:t>历史信息：看到反转，反转持续了一段时间</a:t>
            </a:r>
            <a:endParaRPr lang="zh-CN" altLang="en-US" dirty="0"/>
          </a:p>
        </p:txBody>
      </p:sp>
      <p:sp>
        <p:nvSpPr>
          <p:cNvPr id="14" name="右箭头 13"/>
          <p:cNvSpPr/>
          <p:nvPr/>
        </p:nvSpPr>
        <p:spPr>
          <a:xfrm>
            <a:off x="4707995" y="5017863"/>
            <a:ext cx="955344" cy="605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9361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smtClean="0"/>
              <a:t>模仿</a:t>
            </a:r>
            <a:r>
              <a:rPr lang="zh-CN" altLang="zh-CN" dirty="0"/>
              <a:t>人类高手进行</a:t>
            </a:r>
            <a:r>
              <a:rPr lang="zh-CN" altLang="zh-CN" dirty="0" smtClean="0"/>
              <a:t>操作</a:t>
            </a:r>
            <a:endParaRPr lang="en-US" altLang="zh-CN" dirty="0" smtClean="0"/>
          </a:p>
          <a:p>
            <a:pPr marL="742950" lvl="1" indent="-285750">
              <a:lnSpc>
                <a:spcPct val="150000"/>
              </a:lnSpc>
              <a:buFont typeface="Wingdings" panose="05000000000000000000" pitchFamily="2" charset="2"/>
              <a:buChar char="Ø"/>
            </a:pPr>
            <a:r>
              <a:rPr lang="zh-CN" altLang="zh-CN" dirty="0" smtClean="0"/>
              <a:t>每年</a:t>
            </a:r>
            <a:r>
              <a:rPr lang="zh-CN" altLang="zh-CN" dirty="0"/>
              <a:t>，一些头部金融机构举办股票交易和期货交易</a:t>
            </a:r>
            <a:r>
              <a:rPr lang="zh-CN" altLang="zh-CN" dirty="0" smtClean="0"/>
              <a:t>大赛</a:t>
            </a:r>
            <a:endParaRPr lang="en-US" altLang="zh-CN" dirty="0" smtClean="0"/>
          </a:p>
          <a:p>
            <a:pPr marL="742950" lvl="1" indent="-285750">
              <a:lnSpc>
                <a:spcPct val="150000"/>
              </a:lnSpc>
              <a:buFont typeface="Wingdings" panose="05000000000000000000" pitchFamily="2" charset="2"/>
              <a:buChar char="Ø"/>
            </a:pPr>
            <a:r>
              <a:rPr lang="zh-CN" altLang="zh-CN" dirty="0" smtClean="0"/>
              <a:t>选手们</a:t>
            </a:r>
            <a:r>
              <a:rPr lang="zh-CN" altLang="zh-CN" dirty="0"/>
              <a:t>通过实盘模拟，完成选股和交易，最后决出</a:t>
            </a:r>
            <a:r>
              <a:rPr lang="zh-CN" altLang="zh-CN" dirty="0" smtClean="0"/>
              <a:t>优胜者</a:t>
            </a:r>
            <a:r>
              <a:rPr lang="zh-CN" altLang="en-US" dirty="0" smtClean="0"/>
              <a:t>；</a:t>
            </a:r>
            <a:r>
              <a:rPr lang="zh-CN" altLang="zh-CN" dirty="0" smtClean="0"/>
              <a:t>这些</a:t>
            </a:r>
            <a:r>
              <a:rPr lang="zh-CN" altLang="zh-CN" dirty="0"/>
              <a:t>优胜者的操作，即他们选择了什么股票，什么时候买入，什么时候卖出，可以看作是人工</a:t>
            </a:r>
            <a:r>
              <a:rPr lang="zh-CN" altLang="zh-CN" dirty="0" smtClean="0"/>
              <a:t>标注</a:t>
            </a:r>
            <a:endParaRPr lang="en-US" altLang="zh-CN" dirty="0" smtClean="0"/>
          </a:p>
          <a:p>
            <a:pPr marL="742950" lvl="1" indent="-285750">
              <a:lnSpc>
                <a:spcPct val="150000"/>
              </a:lnSpc>
              <a:buFont typeface="Wingdings" panose="05000000000000000000" pitchFamily="2" charset="2"/>
              <a:buChar char="Ø"/>
            </a:pPr>
            <a:r>
              <a:rPr lang="zh-CN" altLang="zh-CN" dirty="0" smtClean="0"/>
              <a:t>大赛</a:t>
            </a:r>
            <a:r>
              <a:rPr lang="zh-CN" altLang="zh-CN" dirty="0"/>
              <a:t>的举办者掌握了这些操作信息，是否可以加以应用，以及如何使用，目前在法律方面还存在空白，没有</a:t>
            </a:r>
            <a:r>
              <a:rPr lang="zh-CN" altLang="zh-CN" dirty="0" smtClean="0"/>
              <a:t>规定</a:t>
            </a:r>
            <a:endParaRPr lang="en-US" sz="6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502375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数据的规范化</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216813"/>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zh-CN" dirty="0" smtClean="0"/>
              <a:t>数据</a:t>
            </a:r>
            <a:r>
              <a:rPr lang="zh-CN" altLang="zh-CN" dirty="0"/>
              <a:t>的规范化：从绝对值到相对值，提高模型泛化</a:t>
            </a:r>
            <a:r>
              <a:rPr lang="zh-CN" altLang="zh-CN" dirty="0" smtClean="0"/>
              <a:t>能力</a:t>
            </a:r>
            <a:endParaRPr lang="en-US" altLang="zh-CN" dirty="0" smtClean="0"/>
          </a:p>
          <a:p>
            <a:pPr marL="742950" lvl="2" indent="-285750">
              <a:lnSpc>
                <a:spcPct val="150000"/>
              </a:lnSpc>
              <a:buFont typeface="Wingdings" panose="05000000000000000000" pitchFamily="2" charset="2"/>
              <a:buChar char="Ø"/>
            </a:pPr>
            <a:r>
              <a:rPr lang="zh-CN" altLang="zh-CN" dirty="0"/>
              <a:t>我们在</a:t>
            </a:r>
            <a:r>
              <a:rPr lang="en-US" altLang="zh-CN" dirty="0"/>
              <a:t>stock02.csv</a:t>
            </a:r>
            <a:r>
              <a:rPr lang="zh-CN" altLang="zh-CN" dirty="0"/>
              <a:t>上测试交易</a:t>
            </a:r>
            <a:r>
              <a:rPr lang="zh-CN" altLang="zh-CN" dirty="0" smtClean="0"/>
              <a:t>策略</a:t>
            </a:r>
            <a:r>
              <a:rPr lang="zh-CN" altLang="en-US" dirty="0" smtClean="0"/>
              <a:t>；</a:t>
            </a:r>
            <a:r>
              <a:rPr lang="zh-CN" altLang="zh-CN" dirty="0" smtClean="0"/>
              <a:t>由于</a:t>
            </a:r>
            <a:r>
              <a:rPr lang="zh-CN" altLang="zh-CN" dirty="0"/>
              <a:t>模型是在</a:t>
            </a:r>
            <a:r>
              <a:rPr lang="en-US" altLang="zh-CN" dirty="0"/>
              <a:t>stock01.csv</a:t>
            </a:r>
            <a:r>
              <a:rPr lang="zh-CN" altLang="zh-CN" dirty="0"/>
              <a:t>上进行训练的，交易策略在</a:t>
            </a:r>
            <a:r>
              <a:rPr lang="en-US" altLang="zh-CN" dirty="0"/>
              <a:t>stock02.csv</a:t>
            </a:r>
            <a:r>
              <a:rPr lang="zh-CN" altLang="zh-CN" dirty="0"/>
              <a:t>上的测试结果很</a:t>
            </a:r>
            <a:r>
              <a:rPr lang="zh-CN" altLang="zh-CN" dirty="0" smtClean="0"/>
              <a:t>差</a:t>
            </a:r>
            <a:endParaRPr lang="en-US" altLang="zh-CN" dirty="0" smtClean="0"/>
          </a:p>
          <a:p>
            <a:pPr marL="742950" lvl="2" indent="-285750">
              <a:lnSpc>
                <a:spcPct val="150000"/>
              </a:lnSpc>
              <a:buFont typeface="Wingdings" panose="05000000000000000000" pitchFamily="2" charset="2"/>
              <a:buChar char="Ø"/>
            </a:pPr>
            <a:r>
              <a:rPr lang="zh-CN" altLang="zh-CN" dirty="0" smtClean="0"/>
              <a:t>到底</a:t>
            </a:r>
            <a:r>
              <a:rPr lang="zh-CN" altLang="zh-CN" dirty="0"/>
              <a:t>是什么原因呢？真正的原因是，我们训练的模型拟合到具体的价格上，而不是识别价格的运动</a:t>
            </a:r>
            <a:r>
              <a:rPr lang="zh-CN" altLang="zh-CN" dirty="0" smtClean="0"/>
              <a:t>趋势</a:t>
            </a:r>
            <a:endParaRPr lang="en-US" altLang="zh-CN" dirty="0" smtClean="0"/>
          </a:p>
          <a:p>
            <a:pPr marL="285750" lvl="1" indent="-285750">
              <a:lnSpc>
                <a:spcPct val="150000"/>
              </a:lnSpc>
              <a:buFont typeface="Wingdings" panose="05000000000000000000" pitchFamily="2" charset="2"/>
              <a:buChar char="Ø"/>
            </a:pPr>
            <a:r>
              <a:rPr lang="zh-CN" altLang="zh-CN" dirty="0" smtClean="0"/>
              <a:t>可以</a:t>
            </a:r>
            <a:r>
              <a:rPr lang="zh-CN" altLang="zh-CN" dirty="0"/>
              <a:t>考虑使用相对值，即对这些数值进行滑动窗口式的相对值处理，即在一个滑动窗口内，计算价格的相对变化，包括日内</a:t>
            </a:r>
            <a:r>
              <a:rPr lang="en-US" altLang="zh-CN" dirty="0"/>
              <a:t>Open</a:t>
            </a:r>
            <a:r>
              <a:rPr lang="zh-CN" altLang="zh-CN" dirty="0"/>
              <a:t>、</a:t>
            </a:r>
            <a:r>
              <a:rPr lang="en-US" altLang="zh-CN" dirty="0"/>
              <a:t>High</a:t>
            </a:r>
            <a:r>
              <a:rPr lang="zh-CN" altLang="zh-CN" dirty="0"/>
              <a:t>、</a:t>
            </a:r>
            <a:r>
              <a:rPr lang="en-US" altLang="zh-CN" dirty="0"/>
              <a:t>Low</a:t>
            </a:r>
            <a:r>
              <a:rPr lang="zh-CN" altLang="zh-CN" dirty="0"/>
              <a:t>、</a:t>
            </a:r>
            <a:r>
              <a:rPr lang="en-US" altLang="zh-CN" dirty="0"/>
              <a:t>Close</a:t>
            </a:r>
            <a:r>
              <a:rPr lang="zh-CN" altLang="zh-CN" dirty="0"/>
              <a:t>之间的相对变化，以及日间</a:t>
            </a:r>
            <a:r>
              <a:rPr lang="en-US" altLang="zh-CN" dirty="0"/>
              <a:t>Close</a:t>
            </a:r>
            <a:r>
              <a:rPr lang="zh-CN" altLang="zh-CN" dirty="0"/>
              <a:t>价格之间的相对变化，即</a:t>
            </a:r>
            <a:r>
              <a:rPr lang="en-US" altLang="zh-CN" dirty="0"/>
              <a:t>DIFF_1</a:t>
            </a:r>
            <a:r>
              <a:rPr lang="zh-CN" altLang="zh-CN" dirty="0"/>
              <a:t>、</a:t>
            </a:r>
            <a:r>
              <a:rPr lang="en-US" altLang="zh-CN" dirty="0"/>
              <a:t>DIFF_2</a:t>
            </a:r>
            <a:r>
              <a:rPr lang="zh-CN" altLang="zh-CN" dirty="0"/>
              <a:t>、</a:t>
            </a:r>
            <a:r>
              <a:rPr lang="en-US" altLang="zh-CN" dirty="0"/>
              <a:t>DIFF_3</a:t>
            </a:r>
            <a:r>
              <a:rPr lang="zh-CN" altLang="zh-CN" dirty="0"/>
              <a:t>等特征改成相对变化率，相信模型的表现会好</a:t>
            </a:r>
            <a:r>
              <a:rPr lang="zh-CN" altLang="zh-CN" dirty="0" smtClean="0"/>
              <a:t>一点</a:t>
            </a:r>
            <a:endParaRPr lang="en-US" altLang="zh-CN" dirty="0" smtClean="0"/>
          </a:p>
          <a:p>
            <a:pPr marL="285750" lvl="1" indent="-285750">
              <a:lnSpc>
                <a:spcPct val="150000"/>
              </a:lnSpc>
              <a:buFont typeface="Wingdings" panose="05000000000000000000" pitchFamily="2" charset="2"/>
              <a:buChar char="Ø"/>
            </a:pPr>
            <a:endParaRPr lang="en-US" altLang="zh-CN" sz="6000" b="1" dirty="0">
              <a:latin typeface="仿宋" panose="02010609060101010101" charset="-122"/>
              <a:ea typeface="仿宋" panose="02010609060101010101" charset="-122"/>
            </a:endParaRPr>
          </a:p>
          <a:p>
            <a:pPr marL="742950" lvl="1" indent="-285750">
              <a:lnSpc>
                <a:spcPct val="150000"/>
              </a:lnSpc>
              <a:buFont typeface="Wingdings" panose="05000000000000000000" pitchFamily="2" charset="2"/>
              <a:buChar char="Ø"/>
            </a:pPr>
            <a:endParaRPr lang="en-US" altLang="zh-CN" dirty="0" smtClean="0"/>
          </a:p>
        </p:txBody>
      </p:sp>
    </p:spTree>
    <p:extLst>
      <p:ext uri="{BB962C8B-B14F-4D97-AF65-F5344CB8AC3E}">
        <p14:creationId xmlns:p14="http://schemas.microsoft.com/office/powerpoint/2010/main" val="3634234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技术</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指标（因子）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69825"/>
          </a:xfrm>
          <a:prstGeom prst="rect">
            <a:avLst/>
          </a:prstGeom>
        </p:spPr>
        <p:txBody>
          <a:bodyPr wrap="square">
            <a:spAutoFit/>
          </a:bodyPr>
          <a:lstStyle/>
          <a:p>
            <a:pPr marL="285750" lvl="1" indent="-285750" algn="just">
              <a:lnSpc>
                <a:spcPct val="150000"/>
              </a:lnSpc>
              <a:buFont typeface="Wingdings" panose="05000000000000000000" pitchFamily="2" charset="2"/>
              <a:buChar char="Ø"/>
            </a:pPr>
            <a:r>
              <a:rPr lang="zh-CN" altLang="zh-CN" dirty="0"/>
              <a:t>各类技术分析指标的运用、因子设计与</a:t>
            </a:r>
            <a:r>
              <a:rPr lang="zh-CN" altLang="zh-CN" dirty="0" smtClean="0"/>
              <a:t>选择</a:t>
            </a:r>
            <a:endParaRPr lang="en-US" altLang="zh-CN" dirty="0" smtClean="0"/>
          </a:p>
          <a:p>
            <a:pPr marL="742950" lvl="2" indent="-285750" algn="just">
              <a:lnSpc>
                <a:spcPct val="150000"/>
              </a:lnSpc>
              <a:buFont typeface="Wingdings" panose="05000000000000000000" pitchFamily="2" charset="2"/>
              <a:buChar char="Ø"/>
            </a:pPr>
            <a:r>
              <a:rPr lang="en-US" altLang="zh-CN" dirty="0"/>
              <a:t>Ta-Lib</a:t>
            </a:r>
            <a:r>
              <a:rPr lang="zh-CN" altLang="zh-CN" dirty="0"/>
              <a:t>库提供的指标，可以分为趋势性指标</a:t>
            </a:r>
            <a:r>
              <a:rPr lang="en-US" altLang="zh-CN" dirty="0"/>
              <a:t>(Trend or Overlaps Indicators)</a:t>
            </a:r>
            <a:r>
              <a:rPr lang="zh-CN" altLang="zh-CN" dirty="0"/>
              <a:t>、动量指标</a:t>
            </a:r>
            <a:r>
              <a:rPr lang="en-US" altLang="zh-CN" dirty="0"/>
              <a:t>(Momentum Indicators)</a:t>
            </a:r>
            <a:r>
              <a:rPr lang="zh-CN" altLang="zh-CN" dirty="0"/>
              <a:t>、交易量指标</a:t>
            </a:r>
            <a:r>
              <a:rPr lang="en-US" altLang="zh-CN" dirty="0"/>
              <a:t>(Volume Indicators)</a:t>
            </a:r>
            <a:r>
              <a:rPr lang="zh-CN" altLang="zh-CN" dirty="0"/>
              <a:t>、周期性指标</a:t>
            </a:r>
            <a:r>
              <a:rPr lang="en-US" altLang="zh-CN" dirty="0"/>
              <a:t>(Cycle Indicators)</a:t>
            </a:r>
            <a:r>
              <a:rPr lang="zh-CN" altLang="zh-CN" dirty="0"/>
              <a:t>、波动性指标</a:t>
            </a:r>
            <a:r>
              <a:rPr lang="en-US" altLang="zh-CN" dirty="0"/>
              <a:t>(Volatility Indicators)</a:t>
            </a:r>
            <a:r>
              <a:rPr lang="zh-CN" altLang="zh-CN" dirty="0"/>
              <a:t>、形态识别指标</a:t>
            </a:r>
            <a:r>
              <a:rPr lang="en-US" altLang="zh-CN" dirty="0"/>
              <a:t>(Pattern Recognition)</a:t>
            </a:r>
            <a:r>
              <a:rPr lang="zh-CN" altLang="zh-CN" dirty="0"/>
              <a:t>等</a:t>
            </a:r>
            <a:r>
              <a:rPr lang="zh-CN" altLang="zh-CN" dirty="0" smtClean="0"/>
              <a:t>类别</a:t>
            </a:r>
            <a:endParaRPr lang="en-US" altLang="zh-CN" dirty="0" smtClean="0"/>
          </a:p>
          <a:p>
            <a:pPr marL="742950" lvl="2" indent="-285750" algn="just">
              <a:lnSpc>
                <a:spcPct val="150000"/>
              </a:lnSpc>
              <a:buFont typeface="Wingdings" panose="05000000000000000000" pitchFamily="2" charset="2"/>
              <a:buChar char="Ø"/>
            </a:pPr>
            <a:r>
              <a:rPr lang="zh-CN" altLang="zh-CN" dirty="0" smtClean="0"/>
              <a:t>此外</a:t>
            </a:r>
            <a:r>
              <a:rPr lang="zh-CN" altLang="zh-CN" dirty="0"/>
              <a:t>，读者也可以自行设计有用的</a:t>
            </a:r>
            <a:r>
              <a:rPr lang="zh-CN" altLang="zh-CN" dirty="0" smtClean="0"/>
              <a:t>因子</a:t>
            </a:r>
            <a:endParaRPr lang="en-US" altLang="zh-CN" dirty="0" smtClean="0"/>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6867" y="3582939"/>
            <a:ext cx="6422793" cy="2996343"/>
          </a:xfrm>
          <a:prstGeom prst="rect">
            <a:avLst/>
          </a:prstGeom>
          <a:noFill/>
          <a:ln>
            <a:noFill/>
          </a:ln>
        </p:spPr>
      </p:pic>
    </p:spTree>
    <p:extLst>
      <p:ext uri="{BB962C8B-B14F-4D97-AF65-F5344CB8AC3E}">
        <p14:creationId xmlns:p14="http://schemas.microsoft.com/office/powerpoint/2010/main" val="3713789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总结</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与展望</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其他经济变量</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862322"/>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000" dirty="0" smtClean="0"/>
              <a:t>其他经济变量</a:t>
            </a:r>
            <a:endParaRPr lang="en-US" altLang="zh-CN" sz="2000" dirty="0" smtClean="0"/>
          </a:p>
          <a:p>
            <a:pPr marL="742950" lvl="2" indent="-285750">
              <a:lnSpc>
                <a:spcPct val="150000"/>
              </a:lnSpc>
              <a:buFont typeface="Wingdings" panose="05000000000000000000" pitchFamily="2" charset="2"/>
              <a:buChar char="Ø"/>
            </a:pPr>
            <a:r>
              <a:rPr lang="zh-CN" altLang="zh-CN" sz="2000" dirty="0" smtClean="0"/>
              <a:t>在</a:t>
            </a:r>
            <a:r>
              <a:rPr lang="zh-CN" altLang="zh-CN" sz="2000" dirty="0"/>
              <a:t>进行量化交易的时候，人们不仅关注价格的变化情况，还参考基本面数据、宏观经济数据、微观经济数据、财经新闻和博客等</a:t>
            </a:r>
            <a:r>
              <a:rPr lang="zh-CN" altLang="zh-CN" sz="2000" dirty="0" smtClean="0"/>
              <a:t>数据</a:t>
            </a:r>
            <a:endParaRPr lang="en-US" altLang="zh-CN" sz="2000" dirty="0" smtClean="0"/>
          </a:p>
          <a:p>
            <a:pPr marL="742950" lvl="2" indent="-285750">
              <a:lnSpc>
                <a:spcPct val="150000"/>
              </a:lnSpc>
              <a:buFont typeface="Wingdings" panose="05000000000000000000" pitchFamily="2" charset="2"/>
              <a:buChar char="Ø"/>
            </a:pPr>
            <a:r>
              <a:rPr lang="zh-CN" altLang="zh-CN" sz="2000" dirty="0" smtClean="0"/>
              <a:t>在此</a:t>
            </a:r>
            <a:r>
              <a:rPr lang="zh-CN" altLang="zh-CN" sz="2000" dirty="0"/>
              <a:t>基础上，进行综合考虑，判断合适的买点和</a:t>
            </a:r>
            <a:r>
              <a:rPr lang="zh-CN" altLang="zh-CN" sz="2000" dirty="0" smtClean="0"/>
              <a:t>卖点</a:t>
            </a:r>
            <a:endParaRPr lang="en-US" altLang="zh-CN" sz="2000" dirty="0" smtClean="0"/>
          </a:p>
          <a:p>
            <a:pPr marL="742950" lvl="2" indent="-285750">
              <a:lnSpc>
                <a:spcPct val="150000"/>
              </a:lnSpc>
              <a:buFont typeface="Wingdings" panose="05000000000000000000" pitchFamily="2" charset="2"/>
              <a:buChar char="Ø"/>
            </a:pPr>
            <a:r>
              <a:rPr lang="zh-CN" altLang="zh-CN" sz="2000" dirty="0" smtClean="0"/>
              <a:t>这些</a:t>
            </a:r>
            <a:r>
              <a:rPr lang="zh-CN" altLang="zh-CN" sz="2000" dirty="0"/>
              <a:t>数据的引入，需要有效的方法对其进行分析，提取有用的信息，作为交易决策的</a:t>
            </a:r>
            <a:r>
              <a:rPr lang="zh-CN" altLang="zh-CN" sz="2000" dirty="0" smtClean="0"/>
              <a:t>参考</a:t>
            </a:r>
            <a:r>
              <a:rPr lang="zh-CN" altLang="en-US" sz="2000" dirty="0" smtClean="0"/>
              <a:t>；</a:t>
            </a:r>
            <a:r>
              <a:rPr lang="zh-CN" altLang="zh-CN" sz="2000" dirty="0" smtClean="0"/>
              <a:t>也就是</a:t>
            </a:r>
            <a:r>
              <a:rPr lang="zh-CN" altLang="zh-CN" sz="2000" dirty="0"/>
              <a:t>从这些数据上概括和计算因子，作为现有自变量的</a:t>
            </a:r>
            <a:r>
              <a:rPr lang="zh-CN" altLang="zh-CN" sz="2000" dirty="0" smtClean="0"/>
              <a:t>补充</a:t>
            </a:r>
            <a:endParaRPr lang="en-US" altLang="zh-CN" sz="2000" dirty="0" smtClean="0"/>
          </a:p>
        </p:txBody>
      </p:sp>
    </p:spTree>
    <p:extLst>
      <p:ext uri="{BB962C8B-B14F-4D97-AF65-F5344CB8AC3E}">
        <p14:creationId xmlns:p14="http://schemas.microsoft.com/office/powerpoint/2010/main" val="16388670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115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Q&amp;A</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Thanks!</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84209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智慧金融与量化交易历史简况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723404" cy="5355312"/>
          </a:xfrm>
          <a:prstGeom prst="rect">
            <a:avLst/>
          </a:prstGeom>
        </p:spPr>
        <p:txBody>
          <a:bodyPr wrap="square">
            <a:spAutoFit/>
          </a:bodyPr>
          <a:lstStyle/>
          <a:p>
            <a:pPr marL="285750" indent="-285750" algn="just">
              <a:buFont typeface="Wingdings" panose="05000000000000000000" pitchFamily="2" charset="2"/>
              <a:buChar char="Ø"/>
            </a:pPr>
            <a:r>
              <a:rPr lang="zh-CN" altLang="zh-CN" dirty="0"/>
              <a:t>信息技术的发展，给各行各业提供了提高效率、增强智能的</a:t>
            </a:r>
            <a:r>
              <a:rPr lang="zh-CN" altLang="zh-CN" dirty="0" smtClean="0"/>
              <a:t>潜力</a:t>
            </a:r>
            <a:endParaRPr lang="en-US" altLang="zh-CN" dirty="0" smtClean="0"/>
          </a:p>
          <a:p>
            <a:pPr marL="742950" lvl="1" indent="-285750" algn="just">
              <a:buFont typeface="Wingdings" panose="05000000000000000000" pitchFamily="2" charset="2"/>
              <a:buChar char="Ø"/>
            </a:pPr>
            <a:r>
              <a:rPr lang="zh-CN" altLang="zh-CN" dirty="0" smtClean="0"/>
              <a:t>每</a:t>
            </a:r>
            <a:r>
              <a:rPr lang="zh-CN" altLang="zh-CN" dirty="0"/>
              <a:t>一项新的信息技术推出来的时候，金融行业是率先加以运用的</a:t>
            </a:r>
            <a:r>
              <a:rPr lang="zh-CN" altLang="zh-CN" dirty="0" smtClean="0"/>
              <a:t>行业</a:t>
            </a:r>
            <a:endParaRPr lang="en-US" altLang="zh-CN" dirty="0" smtClean="0"/>
          </a:p>
          <a:p>
            <a:pPr marL="742950" lvl="1" indent="-285750" algn="just">
              <a:buFont typeface="Wingdings" panose="05000000000000000000" pitchFamily="2" charset="2"/>
              <a:buChar char="Ø"/>
            </a:pPr>
            <a:r>
              <a:rPr lang="zh-CN" altLang="zh-CN" dirty="0" smtClean="0"/>
              <a:t>金融</a:t>
            </a:r>
            <a:r>
              <a:rPr lang="zh-CN" altLang="zh-CN" dirty="0"/>
              <a:t>行业通过信息技术实现了数字化，目前在</a:t>
            </a:r>
            <a:r>
              <a:rPr lang="en-US" altLang="zh-CN" dirty="0"/>
              <a:t>AI</a:t>
            </a:r>
            <a:r>
              <a:rPr lang="zh-CN" altLang="zh-CN" dirty="0"/>
              <a:t>技术的加持下，正在向智能化</a:t>
            </a:r>
            <a:r>
              <a:rPr lang="zh-CN" altLang="zh-CN" dirty="0" smtClean="0"/>
              <a:t>迈进</a:t>
            </a:r>
            <a:endParaRPr lang="en-US" altLang="zh-CN" dirty="0"/>
          </a:p>
          <a:p>
            <a:pPr marL="285750" indent="-285750" algn="just">
              <a:buFont typeface="Wingdings" panose="05000000000000000000" pitchFamily="2" charset="2"/>
              <a:buChar char="Ø"/>
            </a:pPr>
            <a:r>
              <a:rPr lang="zh-CN" altLang="en-US" dirty="0"/>
              <a:t>在量化交易方面，世界范围内的各大银行、对冲基金</a:t>
            </a:r>
            <a:r>
              <a:rPr lang="en-US" altLang="zh-CN" dirty="0"/>
              <a:t>(hedge fund)</a:t>
            </a:r>
            <a:r>
              <a:rPr lang="zh-CN" altLang="en-US" dirty="0"/>
              <a:t>、投资机构广泛采用算法交易技术和</a:t>
            </a:r>
            <a:r>
              <a:rPr lang="zh-CN" altLang="en-US" dirty="0" smtClean="0"/>
              <a:t>模型</a:t>
            </a:r>
            <a:endParaRPr lang="en-US" altLang="zh-CN" dirty="0" smtClean="0"/>
          </a:p>
          <a:p>
            <a:pPr marL="742950" lvl="1" indent="-285750" algn="just">
              <a:buFont typeface="Wingdings" panose="05000000000000000000" pitchFamily="2" charset="2"/>
              <a:buChar char="Ø"/>
            </a:pPr>
            <a:r>
              <a:rPr lang="zh-CN" altLang="en-US" dirty="0" smtClean="0"/>
              <a:t>根据</a:t>
            </a:r>
            <a:r>
              <a:rPr lang="zh-CN" altLang="en-US" dirty="0"/>
              <a:t>调查，</a:t>
            </a:r>
            <a:r>
              <a:rPr lang="en-US" altLang="zh-CN" dirty="0"/>
              <a:t>2000</a:t>
            </a:r>
            <a:r>
              <a:rPr lang="zh-CN" altLang="en-US" dirty="0"/>
              <a:t>年，仅仅在美国，由华尔街的算法交易系统发出的订单</a:t>
            </a:r>
            <a:r>
              <a:rPr lang="en-US" altLang="zh-CN" dirty="0"/>
              <a:t>(order)</a:t>
            </a:r>
            <a:r>
              <a:rPr lang="zh-CN" altLang="en-US" dirty="0"/>
              <a:t>，占到全美股票交易量的</a:t>
            </a:r>
            <a:r>
              <a:rPr lang="en-US" altLang="zh-CN" dirty="0"/>
              <a:t>40%</a:t>
            </a:r>
            <a:r>
              <a:rPr lang="zh-CN" altLang="en-US" dirty="0"/>
              <a:t>。到</a:t>
            </a:r>
            <a:r>
              <a:rPr lang="en-US" altLang="zh-CN" dirty="0"/>
              <a:t>2008</a:t>
            </a:r>
            <a:r>
              <a:rPr lang="zh-CN" altLang="en-US" dirty="0"/>
              <a:t>年，这个数字攀升到</a:t>
            </a:r>
            <a:r>
              <a:rPr lang="en-US" altLang="zh-CN" dirty="0"/>
              <a:t>60%</a:t>
            </a:r>
            <a:r>
              <a:rPr lang="zh-CN" altLang="en-US" dirty="0"/>
              <a:t>；而到了</a:t>
            </a:r>
            <a:r>
              <a:rPr lang="en-US" altLang="zh-CN" dirty="0"/>
              <a:t>2014</a:t>
            </a:r>
            <a:r>
              <a:rPr lang="zh-CN" altLang="en-US" dirty="0"/>
              <a:t>年，这个数字超过了</a:t>
            </a:r>
            <a:r>
              <a:rPr lang="en-US" altLang="zh-CN" dirty="0"/>
              <a:t>70</a:t>
            </a:r>
            <a:r>
              <a:rPr lang="en-US" altLang="zh-CN" dirty="0" smtClean="0"/>
              <a:t>%</a:t>
            </a:r>
          </a:p>
          <a:p>
            <a:pPr marL="742950" lvl="1" indent="-285750" algn="just">
              <a:buFont typeface="Wingdings" panose="05000000000000000000" pitchFamily="2" charset="2"/>
              <a:buChar char="Ø"/>
            </a:pPr>
            <a:r>
              <a:rPr lang="zh-CN" altLang="en-US" dirty="0" smtClean="0"/>
              <a:t>这些</a:t>
            </a:r>
            <a:r>
              <a:rPr lang="zh-CN" altLang="en-US" dirty="0"/>
              <a:t>交易系统属于各大投资银行、对冲基金、机构投资者</a:t>
            </a:r>
            <a:r>
              <a:rPr lang="zh-CN" altLang="en-US" dirty="0" smtClean="0"/>
              <a:t>等；他们</a:t>
            </a:r>
            <a:r>
              <a:rPr lang="zh-CN" altLang="en-US" dirty="0"/>
              <a:t>各展其能，研发了专有的量化交易系统，而对于技术细节则秘而不宣。</a:t>
            </a:r>
          </a:p>
          <a:p>
            <a:pPr marL="742950" lvl="1" indent="-285750" algn="just">
              <a:buFont typeface="Wingdings" panose="05000000000000000000" pitchFamily="2" charset="2"/>
              <a:buChar char="Ø"/>
            </a:pPr>
            <a:r>
              <a:rPr lang="en-US" altLang="zh-CN" dirty="0"/>
              <a:t>21</a:t>
            </a:r>
            <a:r>
              <a:rPr lang="zh-CN" altLang="en-US" dirty="0"/>
              <a:t>世纪初以来，国内的机构投资者，包括公墓基金、私募基金等，也开始采用量化交易系统、技术和</a:t>
            </a:r>
            <a:r>
              <a:rPr lang="zh-CN" altLang="en-US" dirty="0" smtClean="0"/>
              <a:t>策略</a:t>
            </a:r>
            <a:endParaRPr lang="en-US" altLang="zh-CN" dirty="0" smtClean="0"/>
          </a:p>
          <a:p>
            <a:pPr marL="742950" lvl="1" indent="-285750" algn="just">
              <a:buFont typeface="Wingdings" panose="05000000000000000000" pitchFamily="2" charset="2"/>
              <a:buChar char="Ø"/>
            </a:pPr>
            <a:r>
              <a:rPr lang="zh-CN" altLang="en-US" dirty="0" smtClean="0"/>
              <a:t>国内</a:t>
            </a:r>
            <a:r>
              <a:rPr lang="zh-CN" altLang="en-US" dirty="0"/>
              <a:t>的头部量化私募基金，其管理的资金规模达到几百亿甚至上千</a:t>
            </a:r>
            <a:r>
              <a:rPr lang="zh-CN" altLang="en-US" dirty="0" smtClean="0"/>
              <a:t>亿</a:t>
            </a:r>
            <a:endParaRPr lang="en-US" b="1" dirty="0">
              <a:latin typeface="仿宋" panose="02010609060101010101" charset="-122"/>
              <a:ea typeface="仿宋" panose="02010609060101010101"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205" y="2555362"/>
            <a:ext cx="4735195" cy="2159635"/>
          </a:xfrm>
          <a:prstGeom prst="rect">
            <a:avLst/>
          </a:prstGeom>
          <a:noFill/>
          <a:ln>
            <a:noFill/>
          </a:ln>
        </p:spPr>
      </p:pic>
    </p:spTree>
    <p:extLst>
      <p:ext uri="{BB962C8B-B14F-4D97-AF65-F5344CB8AC3E}">
        <p14:creationId xmlns:p14="http://schemas.microsoft.com/office/powerpoint/2010/main" val="394414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量化交易问题的凝练</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1110027" cy="32778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量化交易在现有数据基础上进行分析，尝试对接下来的价格运动做出提前预判，以便适时买卖某些标的物</a:t>
            </a:r>
            <a:r>
              <a:rPr lang="en-US" altLang="zh-CN" dirty="0"/>
              <a:t>(</a:t>
            </a:r>
            <a:r>
              <a:rPr lang="zh-CN" altLang="en-US" dirty="0"/>
              <a:t>包括股票、期货，本章主要研究股票交易，而且只有做多，不做空</a:t>
            </a:r>
            <a:r>
              <a:rPr lang="en-US" altLang="zh-CN" dirty="0"/>
              <a:t>)</a:t>
            </a:r>
            <a:r>
              <a:rPr lang="zh-CN" altLang="en-US" dirty="0"/>
              <a:t>，以期在后续进行交易了结时获得一定的</a:t>
            </a:r>
            <a:r>
              <a:rPr lang="zh-CN" altLang="en-US" dirty="0" smtClean="0"/>
              <a:t>盈利</a:t>
            </a:r>
            <a:endParaRPr lang="zh-CN" altLang="en-US" dirty="0"/>
          </a:p>
          <a:p>
            <a:pPr marL="742950" lvl="1" indent="-285750">
              <a:lnSpc>
                <a:spcPct val="150000"/>
              </a:lnSpc>
              <a:buFont typeface="Wingdings" panose="05000000000000000000" pitchFamily="2" charset="2"/>
              <a:buChar char="Ø"/>
            </a:pPr>
            <a:r>
              <a:rPr lang="zh-CN" altLang="en-US" dirty="0"/>
              <a:t>量化交易具体要解决</a:t>
            </a:r>
            <a:r>
              <a:rPr lang="en-US" altLang="zh-CN" dirty="0"/>
              <a:t>2</a:t>
            </a:r>
            <a:r>
              <a:rPr lang="zh-CN" altLang="en-US" dirty="0"/>
              <a:t>个</a:t>
            </a:r>
            <a:r>
              <a:rPr lang="zh-CN" altLang="en-US" dirty="0" smtClean="0"/>
              <a:t>问题；一</a:t>
            </a:r>
            <a:r>
              <a:rPr lang="zh-CN" altLang="en-US" dirty="0"/>
              <a:t>个是</a:t>
            </a:r>
            <a:r>
              <a:rPr lang="zh-CN" altLang="en-US" sz="2400" b="1" dirty="0"/>
              <a:t>选股</a:t>
            </a:r>
            <a:r>
              <a:rPr lang="zh-CN" altLang="en-US" dirty="0"/>
              <a:t>，也就是选择什么股票进行接下来的交易，并且给这些股票分配</a:t>
            </a:r>
            <a:r>
              <a:rPr lang="zh-CN" altLang="en-US" dirty="0" smtClean="0"/>
              <a:t>资金</a:t>
            </a:r>
            <a:endParaRPr lang="en-US" altLang="zh-CN" dirty="0" smtClean="0"/>
          </a:p>
          <a:p>
            <a:pPr marL="742950" lvl="1" indent="-285750">
              <a:lnSpc>
                <a:spcPct val="150000"/>
              </a:lnSpc>
              <a:buFont typeface="Wingdings" panose="05000000000000000000" pitchFamily="2" charset="2"/>
              <a:buChar char="Ø"/>
            </a:pPr>
            <a:r>
              <a:rPr lang="zh-CN" altLang="en-US" dirty="0" smtClean="0"/>
              <a:t>另外</a:t>
            </a:r>
            <a:r>
              <a:rPr lang="zh-CN" altLang="en-US" dirty="0"/>
              <a:t>一个问题是</a:t>
            </a:r>
            <a:r>
              <a:rPr lang="zh-CN" altLang="en-US" sz="2400" b="1" dirty="0"/>
              <a:t>择时</a:t>
            </a:r>
            <a:r>
              <a:rPr lang="zh-CN" altLang="en-US" dirty="0"/>
              <a:t>，即确定什么时候买入，什么时候卖出，仓位如何控制</a:t>
            </a:r>
            <a:r>
              <a:rPr lang="zh-CN" altLang="en-US" dirty="0" smtClean="0"/>
              <a:t>等</a:t>
            </a:r>
            <a:endParaRPr lang="en-US" altLang="zh-CN" dirty="0" smtClean="0"/>
          </a:p>
          <a:p>
            <a:pPr marL="742950" lvl="1" indent="-285750">
              <a:lnSpc>
                <a:spcPct val="150000"/>
              </a:lnSpc>
              <a:buFont typeface="Wingdings" panose="05000000000000000000" pitchFamily="2" charset="2"/>
              <a:buChar char="Ø"/>
            </a:pPr>
            <a:r>
              <a:rPr lang="zh-CN" altLang="en-US" dirty="0" smtClean="0"/>
              <a:t>本文</a:t>
            </a:r>
            <a:r>
              <a:rPr lang="zh-CN" altLang="en-US" dirty="0"/>
              <a:t>的量化交易实践，主要研究择</a:t>
            </a:r>
            <a:r>
              <a:rPr lang="zh-CN" altLang="en-US" dirty="0" smtClean="0"/>
              <a:t>时</a:t>
            </a:r>
            <a:endParaRPr lang="en-US" b="1" dirty="0">
              <a:latin typeface="仿宋" panose="02010609060101010101" charset="-122"/>
              <a:ea typeface="仿宋" panose="02010609060101010101" charset="-122"/>
            </a:endParaRPr>
          </a:p>
        </p:txBody>
      </p:sp>
      <p:graphicFrame>
        <p:nvGraphicFramePr>
          <p:cNvPr id="10" name="图示 9"/>
          <p:cNvGraphicFramePr/>
          <p:nvPr>
            <p:extLst>
              <p:ext uri="{D42A27DB-BD31-4B8C-83A1-F6EECF244321}">
                <p14:modId xmlns:p14="http://schemas.microsoft.com/office/powerpoint/2010/main" val="2924110119"/>
              </p:ext>
            </p:extLst>
          </p:nvPr>
        </p:nvGraphicFramePr>
        <p:xfrm>
          <a:off x="1365686" y="4681226"/>
          <a:ext cx="9816380" cy="1734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760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量化交易问题的凝练</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49381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smtClean="0"/>
              <a:t>问题</a:t>
            </a:r>
            <a:r>
              <a:rPr lang="zh-CN" altLang="en-US" b="1" dirty="0" smtClean="0"/>
              <a:t>凝练：</a:t>
            </a:r>
            <a:r>
              <a:rPr lang="zh-CN" altLang="en-US" dirty="0" smtClean="0"/>
              <a:t>一般</a:t>
            </a:r>
            <a:r>
              <a:rPr lang="zh-CN" altLang="en-US" dirty="0"/>
              <a:t>地，我们能够获得的数据包括价格和交易量数据、基本面数据、经济统计数据、以及相关的新闻</a:t>
            </a:r>
            <a:r>
              <a:rPr lang="en-US" altLang="zh-CN" dirty="0"/>
              <a:t>/</a:t>
            </a:r>
            <a:r>
              <a:rPr lang="zh-CN" altLang="en-US" dirty="0"/>
              <a:t>博客等互联网</a:t>
            </a:r>
            <a:r>
              <a:rPr lang="zh-CN" altLang="en-US" dirty="0" smtClean="0"/>
              <a:t>数据；这些</a:t>
            </a:r>
            <a:r>
              <a:rPr lang="zh-CN" altLang="en-US" dirty="0"/>
              <a:t>数据表达了价格以及其他经济变量的运动模式，在这些数据的分析基础上，我们需要建立这些数据到股票价格是涨还是跌、具体涨跌幅度的</a:t>
            </a:r>
            <a:r>
              <a:rPr lang="zh-CN" altLang="en-US" dirty="0" smtClean="0"/>
              <a:t>联系</a:t>
            </a:r>
            <a:endParaRPr lang="en-US" altLang="zh-CN" dirty="0" smtClean="0"/>
          </a:p>
          <a:p>
            <a:pPr marL="742950" lvl="1" indent="-285750">
              <a:lnSpc>
                <a:spcPct val="150000"/>
              </a:lnSpc>
              <a:buFont typeface="Wingdings" panose="05000000000000000000" pitchFamily="2" charset="2"/>
              <a:buChar char="Ø"/>
            </a:pPr>
            <a:r>
              <a:rPr lang="zh-CN" altLang="en-US" dirty="0" smtClean="0"/>
              <a:t>这样</a:t>
            </a:r>
            <a:r>
              <a:rPr lang="zh-CN" altLang="en-US" dirty="0"/>
              <a:t>，问题可以建模为一个分类问题，即建立输入数据到涨跌的联系；或者把问题建模为一个回归问题，即建立输入数据到涨跌幅度的</a:t>
            </a:r>
            <a:r>
              <a:rPr lang="zh-CN" altLang="en-US" dirty="0" smtClean="0"/>
              <a:t>联系</a:t>
            </a:r>
            <a:endParaRPr lang="en-US" altLang="zh-CN" dirty="0" smtClean="0"/>
          </a:p>
          <a:p>
            <a:pPr marL="742950" lvl="1" indent="-285750">
              <a:lnSpc>
                <a:spcPct val="150000"/>
              </a:lnSpc>
              <a:buFont typeface="Wingdings" panose="05000000000000000000" pitchFamily="2" charset="2"/>
              <a:buChar char="Ø"/>
            </a:pPr>
            <a:r>
              <a:rPr lang="zh-CN" altLang="en-US" dirty="0" smtClean="0"/>
              <a:t>根据</a:t>
            </a:r>
            <a:r>
              <a:rPr lang="zh-CN" altLang="en-US" dirty="0"/>
              <a:t>股票价格的涨跌、或者涨跌幅度，确定什么时间点进行买入和卖</a:t>
            </a:r>
            <a:r>
              <a:rPr lang="zh-CN" altLang="en-US" dirty="0" smtClean="0"/>
              <a:t>出</a:t>
            </a:r>
            <a:endParaRPr lang="zh-CN" altLang="en-US" dirty="0"/>
          </a:p>
          <a:p>
            <a:pPr marL="742950" lvl="1" indent="-285750">
              <a:lnSpc>
                <a:spcPct val="150000"/>
              </a:lnSpc>
              <a:buFont typeface="Wingdings" panose="05000000000000000000" pitchFamily="2" charset="2"/>
              <a:buChar char="Ø"/>
            </a:pPr>
            <a:r>
              <a:rPr lang="zh-CN" altLang="en-US" dirty="0"/>
              <a:t>更进一步地，我们也可以直接建立输入数据到交易动作</a:t>
            </a:r>
            <a:r>
              <a:rPr lang="en-US" altLang="zh-CN" dirty="0"/>
              <a:t>(</a:t>
            </a:r>
            <a:r>
              <a:rPr lang="zh-CN" altLang="en-US" dirty="0"/>
              <a:t>买入、卖出、不做动作</a:t>
            </a:r>
            <a:r>
              <a:rPr lang="en-US" altLang="zh-CN" dirty="0"/>
              <a:t>)</a:t>
            </a:r>
            <a:r>
              <a:rPr lang="zh-CN" altLang="en-US" dirty="0"/>
              <a:t>的联系，而不是先预测涨跌或者涨跌幅，再决定买入还是卖出，这也是一个分类</a:t>
            </a:r>
            <a:r>
              <a:rPr lang="zh-CN" altLang="en-US" dirty="0" smtClean="0"/>
              <a:t>问题</a:t>
            </a:r>
            <a:endParaRPr lang="zh-CN" altLang="en-US" dirty="0"/>
          </a:p>
          <a:p>
            <a:pPr marL="285750" indent="-285750">
              <a:lnSpc>
                <a:spcPct val="150000"/>
              </a:lnSpc>
              <a:buFont typeface="Wingdings" panose="05000000000000000000" pitchFamily="2" charset="2"/>
              <a:buChar char="Ø"/>
            </a:pPr>
            <a:r>
              <a:rPr lang="zh-CN" altLang="en-US" b="1" dirty="0" smtClean="0"/>
              <a:t>因子：</a:t>
            </a:r>
            <a:r>
              <a:rPr lang="zh-CN" altLang="en-US" dirty="0" smtClean="0"/>
              <a:t>单纯</a:t>
            </a:r>
            <a:r>
              <a:rPr lang="zh-CN" altLang="en-US" dirty="0"/>
              <a:t>地在原始数据上进行预测，效果一般不会太</a:t>
            </a:r>
            <a:r>
              <a:rPr lang="zh-CN" altLang="en-US" dirty="0" smtClean="0"/>
              <a:t>好</a:t>
            </a:r>
            <a:endParaRPr lang="en-US" altLang="zh-CN" dirty="0" smtClean="0"/>
          </a:p>
          <a:p>
            <a:pPr marL="742950" lvl="1" indent="-285750">
              <a:lnSpc>
                <a:spcPct val="150000"/>
              </a:lnSpc>
              <a:buFont typeface="Wingdings" panose="05000000000000000000" pitchFamily="2" charset="2"/>
              <a:buChar char="Ø"/>
            </a:pPr>
            <a:r>
              <a:rPr lang="zh-CN" altLang="en-US" dirty="0" smtClean="0"/>
              <a:t>一般</a:t>
            </a:r>
            <a:r>
              <a:rPr lang="zh-CN" altLang="en-US" dirty="0"/>
              <a:t>需要在原始数据上计算导出的特征，也称为</a:t>
            </a:r>
            <a:r>
              <a:rPr lang="zh-CN" altLang="en-US" dirty="0" smtClean="0"/>
              <a:t>因子</a:t>
            </a:r>
            <a:endParaRPr lang="en-US" altLang="zh-CN" dirty="0" smtClean="0"/>
          </a:p>
          <a:p>
            <a:pPr marL="742950" lvl="1" indent="-285750">
              <a:lnSpc>
                <a:spcPct val="150000"/>
              </a:lnSpc>
              <a:buFont typeface="Wingdings" panose="05000000000000000000" pitchFamily="2" charset="2"/>
              <a:buChar char="Ø"/>
            </a:pPr>
            <a:r>
              <a:rPr lang="zh-CN" altLang="en-US" dirty="0" smtClean="0"/>
              <a:t>好的</a:t>
            </a:r>
            <a:r>
              <a:rPr lang="zh-CN" altLang="en-US" dirty="0"/>
              <a:t>因子，对目标变量具有较强的解释作用，建立的模型预测效果好，泛化能力</a:t>
            </a:r>
            <a:r>
              <a:rPr lang="zh-CN" altLang="en-US" dirty="0" smtClean="0"/>
              <a:t>强</a:t>
            </a:r>
            <a:endParaRPr lang="en-US" altLang="zh-CN" dirty="0" smtClean="0"/>
          </a:p>
          <a:p>
            <a:pPr marL="742950" lvl="1" indent="-285750">
              <a:lnSpc>
                <a:spcPct val="150000"/>
              </a:lnSpc>
              <a:buFont typeface="Wingdings" panose="05000000000000000000" pitchFamily="2" charset="2"/>
              <a:buChar char="Ø"/>
            </a:pPr>
            <a:r>
              <a:rPr lang="zh-CN" altLang="en-US" dirty="0" smtClean="0"/>
              <a:t>结合</a:t>
            </a:r>
            <a:r>
              <a:rPr lang="zh-CN" altLang="en-US" dirty="0"/>
              <a:t>股票交易，寻找合适的因子是一项重要的工作，这些因子包括量价因子、基本面因子、宏观和微观经济因子</a:t>
            </a:r>
            <a:r>
              <a:rPr lang="zh-CN" altLang="en-US" dirty="0" smtClean="0"/>
              <a:t>等</a:t>
            </a:r>
            <a:endParaRPr lang="en-US" sz="16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21118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60887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13781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400" dirty="0"/>
              <a:t>量化交易系统，一般包含</a:t>
            </a:r>
            <a:r>
              <a:rPr lang="en-US" altLang="zh-CN" sz="2400" dirty="0"/>
              <a:t>4</a:t>
            </a:r>
            <a:r>
              <a:rPr lang="zh-CN" altLang="zh-CN" sz="2400" dirty="0"/>
              <a:t>大模块，分别是数据收集、数据分析与决策、订单执行、模型监控与优化等</a:t>
            </a:r>
            <a:endParaRPr lang="en-US" sz="2800" b="1" dirty="0">
              <a:latin typeface="仿宋" panose="02010609060101010101" charset="-122"/>
              <a:ea typeface="仿宋" panose="02010609060101010101" charset="-122"/>
            </a:endParaRPr>
          </a:p>
        </p:txBody>
      </p:sp>
      <p:graphicFrame>
        <p:nvGraphicFramePr>
          <p:cNvPr id="6" name="图示 5"/>
          <p:cNvGraphicFramePr/>
          <p:nvPr>
            <p:extLst/>
          </p:nvPr>
        </p:nvGraphicFramePr>
        <p:xfrm>
          <a:off x="1155509" y="4204892"/>
          <a:ext cx="9576179" cy="18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98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60098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900" b="1" dirty="0" smtClean="0"/>
              <a:t>1</a:t>
            </a:r>
            <a:r>
              <a:rPr lang="zh-CN" altLang="en-US" sz="1900" b="1" dirty="0" smtClean="0"/>
              <a:t>、</a:t>
            </a:r>
            <a:r>
              <a:rPr lang="zh-CN" altLang="zh-CN" sz="1900" b="1" dirty="0" smtClean="0"/>
              <a:t>数据收集</a:t>
            </a:r>
            <a:endParaRPr lang="en-US" altLang="zh-CN" sz="1900" b="1" dirty="0" smtClean="0"/>
          </a:p>
          <a:p>
            <a:pPr marL="742950" lvl="1" indent="-285750">
              <a:lnSpc>
                <a:spcPct val="150000"/>
              </a:lnSpc>
              <a:buFont typeface="Wingdings" panose="05000000000000000000" pitchFamily="2" charset="2"/>
              <a:buChar char="Ø"/>
            </a:pPr>
            <a:r>
              <a:rPr lang="zh-CN" altLang="zh-CN" sz="1900" dirty="0" smtClean="0"/>
              <a:t>收集</a:t>
            </a:r>
            <a:r>
              <a:rPr lang="zh-CN" altLang="zh-CN" sz="1900" dirty="0"/>
              <a:t>必要的数据，准备进行分析，以帮助决策，即生成交易</a:t>
            </a:r>
            <a:r>
              <a:rPr lang="zh-CN" altLang="zh-CN" sz="1900" dirty="0" smtClean="0"/>
              <a:t>信号</a:t>
            </a:r>
            <a:endParaRPr lang="en-US" altLang="zh-CN" sz="1900" dirty="0" smtClean="0"/>
          </a:p>
          <a:p>
            <a:pPr marL="742950" lvl="1" indent="-285750">
              <a:lnSpc>
                <a:spcPct val="150000"/>
              </a:lnSpc>
              <a:buFont typeface="Wingdings" panose="05000000000000000000" pitchFamily="2" charset="2"/>
              <a:buChar char="Ø"/>
            </a:pPr>
            <a:r>
              <a:rPr lang="zh-CN" altLang="zh-CN" sz="1900" dirty="0" smtClean="0"/>
              <a:t>可以</a:t>
            </a:r>
            <a:r>
              <a:rPr lang="zh-CN" altLang="zh-CN" sz="1900" dirty="0"/>
              <a:t>收集的数据包括历史价格和交易量数据、新闻、博客</a:t>
            </a:r>
            <a:r>
              <a:rPr lang="en-US" altLang="zh-CN" sz="1900" dirty="0"/>
              <a:t>/</a:t>
            </a:r>
            <a:r>
              <a:rPr lang="zh-CN" altLang="zh-CN" sz="1900" dirty="0"/>
              <a:t>微博、公司的季报</a:t>
            </a:r>
            <a:r>
              <a:rPr lang="en-US" altLang="zh-CN" sz="1900" dirty="0"/>
              <a:t>/</a:t>
            </a:r>
            <a:r>
              <a:rPr lang="zh-CN" altLang="zh-CN" sz="1900" dirty="0"/>
              <a:t>年报等财务数据、国内宏观经济数据、国际宏观经济数据、上下游厂商数据</a:t>
            </a:r>
            <a:r>
              <a:rPr lang="zh-CN" altLang="zh-CN" sz="1900" dirty="0" smtClean="0"/>
              <a:t>等</a:t>
            </a:r>
            <a:r>
              <a:rPr lang="zh-CN" altLang="en-US" sz="1900" dirty="0" smtClean="0"/>
              <a:t>；</a:t>
            </a:r>
            <a:r>
              <a:rPr lang="zh-CN" altLang="zh-CN" sz="1900" dirty="0" smtClean="0"/>
              <a:t>在</a:t>
            </a:r>
            <a:r>
              <a:rPr lang="zh-CN" altLang="zh-CN" sz="1900" dirty="0"/>
              <a:t>这些数据基础上，提炼因子</a:t>
            </a:r>
            <a:r>
              <a:rPr lang="en-US" altLang="zh-CN" sz="1900" dirty="0"/>
              <a:t>(</a:t>
            </a:r>
            <a:r>
              <a:rPr lang="zh-CN" altLang="zh-CN" sz="1900" dirty="0"/>
              <a:t>参数</a:t>
            </a:r>
            <a:r>
              <a:rPr lang="en-US" altLang="zh-CN" sz="1900" dirty="0"/>
              <a:t>)</a:t>
            </a:r>
            <a:r>
              <a:rPr lang="zh-CN" altLang="zh-CN" sz="1900" dirty="0"/>
              <a:t>，研发量化交易策略，编写</a:t>
            </a:r>
            <a:r>
              <a:rPr lang="zh-CN" altLang="zh-CN" sz="1900" dirty="0" smtClean="0"/>
              <a:t>模型</a:t>
            </a:r>
            <a:r>
              <a:rPr lang="zh-CN" altLang="en-US" sz="1900" dirty="0" smtClean="0"/>
              <a:t>；</a:t>
            </a:r>
            <a:r>
              <a:rPr lang="zh-CN" altLang="zh-CN" sz="1900" dirty="0" smtClean="0"/>
              <a:t>生成</a:t>
            </a:r>
            <a:r>
              <a:rPr lang="zh-CN" altLang="zh-CN" sz="1900" dirty="0"/>
              <a:t>投资组合，配合适当的仓位</a:t>
            </a:r>
            <a:r>
              <a:rPr lang="zh-CN" altLang="zh-CN" sz="1900" dirty="0" smtClean="0"/>
              <a:t>管理</a:t>
            </a:r>
            <a:endParaRPr lang="en-US" altLang="zh-CN" sz="1900" dirty="0" smtClean="0"/>
          </a:p>
          <a:p>
            <a:pPr marL="742950" lvl="1" indent="-285750">
              <a:lnSpc>
                <a:spcPct val="150000"/>
              </a:lnSpc>
              <a:buFont typeface="Wingdings" panose="05000000000000000000" pitchFamily="2" charset="2"/>
              <a:buChar char="Ø"/>
            </a:pPr>
            <a:r>
              <a:rPr lang="zh-CN" altLang="zh-CN" sz="1900" dirty="0" smtClean="0"/>
              <a:t>其中</a:t>
            </a:r>
            <a:r>
              <a:rPr lang="zh-CN" altLang="zh-CN" sz="1900" dirty="0"/>
              <a:t>，历史价格和交易量数据可以从财经网站</a:t>
            </a:r>
            <a:r>
              <a:rPr lang="en-US" altLang="zh-CN" sz="1900" dirty="0"/>
              <a:t>(</a:t>
            </a:r>
            <a:r>
              <a:rPr lang="zh-CN" altLang="zh-CN" sz="1900" dirty="0"/>
              <a:t>比如</a:t>
            </a:r>
            <a:r>
              <a:rPr lang="en-US" altLang="zh-CN" sz="1900" dirty="0"/>
              <a:t>Google Finance)</a:t>
            </a:r>
            <a:r>
              <a:rPr lang="zh-CN" altLang="zh-CN" sz="1900" dirty="0"/>
              <a:t>获得，而实时的价格和交易量数据可以从交易所</a:t>
            </a:r>
            <a:r>
              <a:rPr lang="zh-CN" altLang="zh-CN" sz="1900" dirty="0" smtClean="0"/>
              <a:t>获得</a:t>
            </a:r>
            <a:r>
              <a:rPr lang="zh-CN" altLang="en-US" sz="1900" dirty="0" smtClean="0"/>
              <a:t>；</a:t>
            </a:r>
            <a:r>
              <a:rPr lang="zh-CN" altLang="zh-CN" sz="1900" dirty="0" smtClean="0"/>
              <a:t>新闻</a:t>
            </a:r>
            <a:r>
              <a:rPr lang="zh-CN" altLang="zh-CN" sz="1900" dirty="0"/>
              <a:t>、博客</a:t>
            </a:r>
            <a:r>
              <a:rPr lang="en-US" altLang="zh-CN" sz="1900" dirty="0"/>
              <a:t>/</a:t>
            </a:r>
            <a:r>
              <a:rPr lang="zh-CN" altLang="zh-CN" sz="1900" dirty="0"/>
              <a:t>微博等数据可以从互联网上</a:t>
            </a:r>
            <a:r>
              <a:rPr lang="zh-CN" altLang="zh-CN" sz="1900" dirty="0" smtClean="0"/>
              <a:t>获取</a:t>
            </a:r>
            <a:r>
              <a:rPr lang="zh-CN" altLang="en-US" sz="1900" dirty="0" smtClean="0"/>
              <a:t>；</a:t>
            </a:r>
            <a:r>
              <a:rPr lang="zh-CN" altLang="zh-CN" sz="1900" dirty="0" smtClean="0"/>
              <a:t>公司</a:t>
            </a:r>
            <a:r>
              <a:rPr lang="zh-CN" altLang="zh-CN" sz="1900" dirty="0"/>
              <a:t>的季报</a:t>
            </a:r>
            <a:r>
              <a:rPr lang="en-US" altLang="zh-CN" sz="1900" dirty="0"/>
              <a:t>/</a:t>
            </a:r>
            <a:r>
              <a:rPr lang="zh-CN" altLang="zh-CN" sz="1900" dirty="0"/>
              <a:t>年报、国内宏观经济数据、国际宏观经济数据可以从权威的官方网站</a:t>
            </a:r>
            <a:r>
              <a:rPr lang="zh-CN" altLang="zh-CN" sz="1900" dirty="0" smtClean="0"/>
              <a:t>获取</a:t>
            </a:r>
            <a:endParaRPr lang="en-US" sz="19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2948106814"/>
              </p:ext>
            </p:extLst>
          </p:nvPr>
        </p:nvGraphicFramePr>
        <p:xfrm>
          <a:off x="1182805" y="4828532"/>
          <a:ext cx="9576179" cy="18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046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86232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000" b="1" dirty="0" smtClean="0"/>
              <a:t>2</a:t>
            </a:r>
            <a:r>
              <a:rPr lang="zh-CN" altLang="en-US" sz="2000" b="1" dirty="0" smtClean="0"/>
              <a:t>、</a:t>
            </a:r>
            <a:r>
              <a:rPr lang="zh-CN" altLang="zh-CN" sz="2000" b="1" dirty="0" smtClean="0"/>
              <a:t>数据分析</a:t>
            </a:r>
            <a:r>
              <a:rPr lang="zh-CN" altLang="zh-CN" sz="2000" b="1" dirty="0"/>
              <a:t>与</a:t>
            </a:r>
            <a:r>
              <a:rPr lang="zh-CN" altLang="zh-CN" sz="2000" b="1" dirty="0" smtClean="0"/>
              <a:t>决策</a:t>
            </a:r>
            <a:endParaRPr lang="en-US" altLang="zh-CN" sz="2000" b="1" dirty="0" smtClean="0"/>
          </a:p>
          <a:p>
            <a:pPr marL="742950" lvl="1" indent="-285750">
              <a:lnSpc>
                <a:spcPct val="150000"/>
              </a:lnSpc>
              <a:buFont typeface="Wingdings" panose="05000000000000000000" pitchFamily="2" charset="2"/>
              <a:buChar char="Ø"/>
            </a:pPr>
            <a:r>
              <a:rPr lang="zh-CN" altLang="zh-CN" sz="2000" dirty="0" smtClean="0"/>
              <a:t>利用</a:t>
            </a:r>
            <a:r>
              <a:rPr lang="zh-CN" altLang="zh-CN" sz="2000" dirty="0"/>
              <a:t>交易模型，分析相关的数据，决定两件事情，一个是选股，一个是择</a:t>
            </a:r>
            <a:r>
              <a:rPr lang="zh-CN" altLang="zh-CN" sz="2000" dirty="0" smtClean="0"/>
              <a:t>时</a:t>
            </a:r>
            <a:endParaRPr lang="en-US" altLang="zh-CN" sz="2000" dirty="0" smtClean="0"/>
          </a:p>
          <a:p>
            <a:pPr marL="742950" lvl="1" indent="-285750">
              <a:lnSpc>
                <a:spcPct val="150000"/>
              </a:lnSpc>
              <a:buFont typeface="Wingdings" panose="05000000000000000000" pitchFamily="2" charset="2"/>
              <a:buChar char="Ø"/>
            </a:pPr>
            <a:r>
              <a:rPr lang="zh-CN" altLang="zh-CN" sz="2000" dirty="0" smtClean="0"/>
              <a:t>选</a:t>
            </a:r>
            <a:r>
              <a:rPr lang="zh-CN" altLang="zh-CN" sz="2000" dirty="0"/>
              <a:t>股是选择相关股票进行交易，择时是对什么时候进行买卖、买卖多少进行决策，即生成交易信号</a:t>
            </a:r>
            <a:r>
              <a:rPr lang="en-US" altLang="zh-CN" sz="2000" dirty="0"/>
              <a:t>(trading signal</a:t>
            </a:r>
            <a:r>
              <a:rPr lang="en-US" altLang="zh-CN" sz="2000" dirty="0" smtClean="0"/>
              <a:t>)</a:t>
            </a:r>
          </a:p>
          <a:p>
            <a:pPr marL="742950" lvl="1" indent="-285750">
              <a:lnSpc>
                <a:spcPct val="150000"/>
              </a:lnSpc>
              <a:buFont typeface="Wingdings" panose="05000000000000000000" pitchFamily="2" charset="2"/>
              <a:buChar char="Ø"/>
            </a:pPr>
            <a:r>
              <a:rPr lang="zh-CN" altLang="zh-CN" sz="2000" dirty="0" smtClean="0"/>
              <a:t>主要</a:t>
            </a:r>
            <a:r>
              <a:rPr lang="zh-CN" altLang="zh-CN" sz="2000" dirty="0"/>
              <a:t>的分析方法包括统计分析、数据挖掘与机器学习方法</a:t>
            </a:r>
            <a:r>
              <a:rPr lang="zh-CN" altLang="zh-CN" sz="2000" dirty="0" smtClean="0"/>
              <a:t>等</a:t>
            </a:r>
            <a:endParaRPr lang="en-US" altLang="zh-CN" sz="2000" dirty="0" smtClean="0"/>
          </a:p>
          <a:p>
            <a:pPr marL="742950" lvl="1" indent="-285750">
              <a:lnSpc>
                <a:spcPct val="150000"/>
              </a:lnSpc>
              <a:buFont typeface="Wingdings" panose="05000000000000000000" pitchFamily="2" charset="2"/>
              <a:buChar char="Ø"/>
            </a:pPr>
            <a:r>
              <a:rPr lang="zh-CN" altLang="zh-CN" sz="2000" dirty="0" smtClean="0"/>
              <a:t>近年来</a:t>
            </a:r>
            <a:r>
              <a:rPr lang="zh-CN" altLang="zh-CN" sz="2000" dirty="0"/>
              <a:t>，大数据技术和深度学习技术被人们应用到量化交易领域，并且取得良好的效果</a:t>
            </a:r>
            <a:endParaRPr lang="en-US" sz="2000" b="1" dirty="0">
              <a:latin typeface="仿宋" panose="02010609060101010101" charset="-122"/>
              <a:ea typeface="仿宋" panose="02010609060101010101" charset="-122"/>
            </a:endParaRPr>
          </a:p>
        </p:txBody>
      </p:sp>
      <p:graphicFrame>
        <p:nvGraphicFramePr>
          <p:cNvPr id="7" name="图示 6"/>
          <p:cNvGraphicFramePr/>
          <p:nvPr>
            <p:extLst>
              <p:ext uri="{D42A27DB-BD31-4B8C-83A1-F6EECF244321}">
                <p14:modId xmlns:p14="http://schemas.microsoft.com/office/powerpoint/2010/main" val="1108969813"/>
              </p:ext>
            </p:extLst>
          </p:nvPr>
        </p:nvGraphicFramePr>
        <p:xfrm>
          <a:off x="1182805" y="4828532"/>
          <a:ext cx="9576179" cy="18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678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19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2365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200" b="1" dirty="0" smtClean="0"/>
              <a:t>3</a:t>
            </a:r>
            <a:r>
              <a:rPr lang="zh-CN" altLang="en-US" sz="2200" b="1" dirty="0" smtClean="0"/>
              <a:t>、</a:t>
            </a:r>
            <a:r>
              <a:rPr lang="zh-CN" altLang="zh-CN" sz="2200" b="1" dirty="0" smtClean="0"/>
              <a:t>订单执行</a:t>
            </a:r>
            <a:endParaRPr lang="en-US" altLang="zh-CN" sz="2200" b="1" dirty="0" smtClean="0"/>
          </a:p>
          <a:p>
            <a:pPr marL="742950" lvl="1" indent="-285750" algn="just">
              <a:lnSpc>
                <a:spcPct val="150000"/>
              </a:lnSpc>
              <a:buFont typeface="Wingdings" panose="05000000000000000000" pitchFamily="2" charset="2"/>
              <a:buChar char="Ø"/>
            </a:pPr>
            <a:r>
              <a:rPr lang="zh-CN" altLang="zh-CN" sz="2200" dirty="0" smtClean="0"/>
              <a:t>负责</a:t>
            </a:r>
            <a:r>
              <a:rPr lang="zh-CN" altLang="zh-CN" sz="2200" dirty="0"/>
              <a:t>把交易模型生成的交易信号发送到交易所，真正地执行交易订单</a:t>
            </a:r>
            <a:r>
              <a:rPr lang="en-US" altLang="zh-CN" sz="2200" dirty="0"/>
              <a:t>(order execution), </a:t>
            </a:r>
            <a:r>
              <a:rPr lang="zh-CN" altLang="zh-CN" sz="2200" dirty="0"/>
              <a:t>返回订单执行</a:t>
            </a:r>
            <a:r>
              <a:rPr lang="zh-CN" altLang="zh-CN" sz="2200" dirty="0" smtClean="0"/>
              <a:t>结果</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订单</a:t>
            </a:r>
            <a:r>
              <a:rPr lang="zh-CN" altLang="zh-CN" sz="2200" dirty="0"/>
              <a:t>的执行需要考虑市场冲击</a:t>
            </a:r>
            <a:r>
              <a:rPr lang="en-US" altLang="zh-CN" sz="2200" dirty="0"/>
              <a:t>(market impact)</a:t>
            </a:r>
            <a:r>
              <a:rPr lang="zh-CN" altLang="zh-CN" sz="2200" dirty="0"/>
              <a:t>、滑点</a:t>
            </a:r>
            <a:r>
              <a:rPr lang="en-US" altLang="zh-CN" sz="2200" dirty="0"/>
              <a:t>(slippage)</a:t>
            </a:r>
            <a:r>
              <a:rPr lang="zh-CN" altLang="zh-CN" sz="2200" dirty="0"/>
              <a:t>等因素的影响</a:t>
            </a:r>
            <a:endParaRPr lang="en-US" sz="2200" b="1" dirty="0">
              <a:latin typeface="仿宋" panose="02010609060101010101" charset="-122"/>
              <a:ea typeface="仿宋" panose="02010609060101010101" charset="-122"/>
            </a:endParaRPr>
          </a:p>
        </p:txBody>
      </p:sp>
      <p:graphicFrame>
        <p:nvGraphicFramePr>
          <p:cNvPr id="7" name="图示 6"/>
          <p:cNvGraphicFramePr/>
          <p:nvPr>
            <p:extLst>
              <p:ext uri="{D42A27DB-BD31-4B8C-83A1-F6EECF244321}">
                <p14:modId xmlns:p14="http://schemas.microsoft.com/office/powerpoint/2010/main" val="2318365024"/>
              </p:ext>
            </p:extLst>
          </p:nvPr>
        </p:nvGraphicFramePr>
        <p:xfrm>
          <a:off x="1182805" y="4828532"/>
          <a:ext cx="9576179" cy="18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2230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数据科学实践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教材</a:t>
            </a:r>
            <a:r>
              <a:rPr lang="zh-CN" altLang="en-US" sz="3733" b="1" dirty="0">
                <a:solidFill>
                  <a:srgbClr val="A10032"/>
                </a:solidFill>
                <a:latin typeface="SimHei" panose="02010609060101010101" pitchFamily="49" charset="-122"/>
                <a:ea typeface="SimHei" panose="02010609060101010101" pitchFamily="49" charset="-122"/>
                <a:cs typeface="Times" charset="0"/>
              </a:rPr>
              <a:t>定位与培养目标</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6" name="文本框 5">
            <a:extLst>
              <a:ext uri="{FF2B5EF4-FFF2-40B4-BE49-F238E27FC236}">
                <a16:creationId xmlns:a16="http://schemas.microsoft.com/office/drawing/2014/main" id="{6216293B-B3D6-4ED1-B667-57B39A892C57}"/>
              </a:ext>
            </a:extLst>
          </p:cNvPr>
          <p:cNvSpPr txBox="1"/>
          <p:nvPr/>
        </p:nvSpPr>
        <p:spPr>
          <a:xfrm>
            <a:off x="554985" y="1344733"/>
            <a:ext cx="11082029" cy="540147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300" b="1" dirty="0" smtClean="0">
                <a:latin typeface="Times New Roman" panose="02020603050405020304" pitchFamily="18" charset="0"/>
                <a:ea typeface="宋体" panose="02010600030101010101" pitchFamily="2" charset="-122"/>
                <a:cs typeface="Times New Roman" panose="02020603050405020304" pitchFamily="18" charset="0"/>
              </a:rPr>
              <a:t>教材定位与培养目标</a:t>
            </a:r>
            <a:endParaRPr lang="en-US" altLang="zh-CN" sz="2300" b="1"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通过</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学习现有数据科学案例，以及进行相关实验，学习如何基于大数据与人工智能技术，解决实际</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问题</a:t>
            </a:r>
            <a:endParaRPr lang="en-US" altLang="zh-CN" sz="23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300" b="1" dirty="0">
                <a:latin typeface="Times New Roman" panose="02020603050405020304" pitchFamily="18" charset="0"/>
                <a:ea typeface="宋体" panose="02010600030101010101" pitchFamily="2" charset="-122"/>
                <a:cs typeface="Times New Roman" panose="02020603050405020304" pitchFamily="18" charset="0"/>
              </a:rPr>
              <a:t>能力</a:t>
            </a:r>
            <a:r>
              <a:rPr lang="zh-CN" altLang="en-US" sz="2300" b="1" dirty="0" smtClean="0">
                <a:latin typeface="Times New Roman" panose="02020603050405020304" pitchFamily="18" charset="0"/>
                <a:ea typeface="宋体" panose="02010600030101010101" pitchFamily="2" charset="-122"/>
                <a:cs typeface="Times New Roman" panose="02020603050405020304" pitchFamily="18" charset="0"/>
              </a:rPr>
              <a:t>体系</a:t>
            </a:r>
            <a:endParaRPr lang="en-US" altLang="zh-CN" sz="2300" b="1" dirty="0" smtClean="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完成课程学习后，学生应该具备数据分析全流程的能力，具体包括：</a:t>
            </a: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）领域问题的</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界定</a:t>
            </a:r>
            <a:endParaRPr lang="zh-CN" altLang="en-US" sz="23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）数据收集、数据预处理和探索（包括数据标注</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3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）特征构建与</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特征选择</a:t>
            </a:r>
            <a:endParaRPr lang="zh-CN" altLang="en-US" sz="23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）数据分析建模与模型</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优化</a:t>
            </a:r>
            <a:endParaRPr lang="zh-CN" altLang="en-US" sz="23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300" dirty="0">
                <a:latin typeface="Times New Roman" panose="02020603050405020304" pitchFamily="18" charset="0"/>
                <a:ea typeface="宋体" panose="02010600030101010101" pitchFamily="2" charset="-122"/>
                <a:cs typeface="Times New Roman" panose="02020603050405020304" pitchFamily="18" charset="0"/>
              </a:rPr>
              <a:t>5</a:t>
            </a:r>
            <a:r>
              <a:rPr lang="zh-CN" altLang="en-US" sz="2300" dirty="0">
                <a:latin typeface="Times New Roman" panose="02020603050405020304" pitchFamily="18" charset="0"/>
                <a:ea typeface="宋体" panose="02010600030101010101" pitchFamily="2" charset="-122"/>
                <a:cs typeface="Times New Roman" panose="02020603050405020304" pitchFamily="18" charset="0"/>
              </a:rPr>
              <a:t>）分析结果可视化与解释（结合具体领域</a:t>
            </a:r>
            <a:r>
              <a:rPr lang="zh-CN" altLang="en-US" sz="23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3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8642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78565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000" b="1" dirty="0" smtClean="0"/>
              <a:t>4</a:t>
            </a:r>
            <a:r>
              <a:rPr lang="zh-CN" altLang="en-US" sz="2000" b="1" dirty="0" smtClean="0"/>
              <a:t>、</a:t>
            </a:r>
            <a:r>
              <a:rPr lang="zh-CN" altLang="zh-CN" sz="2000" b="1" dirty="0" smtClean="0"/>
              <a:t>监控</a:t>
            </a:r>
            <a:r>
              <a:rPr lang="zh-CN" altLang="zh-CN" sz="2000" b="1" dirty="0"/>
              <a:t>与模型</a:t>
            </a:r>
            <a:r>
              <a:rPr lang="zh-CN" altLang="zh-CN" sz="2000" b="1" dirty="0" smtClean="0"/>
              <a:t>优化</a:t>
            </a:r>
            <a:endParaRPr lang="en-US" altLang="zh-CN" sz="2000" b="1" dirty="0" smtClean="0"/>
          </a:p>
          <a:p>
            <a:pPr marL="742950" lvl="1" indent="-285750">
              <a:lnSpc>
                <a:spcPct val="150000"/>
              </a:lnSpc>
              <a:buFont typeface="Wingdings" panose="05000000000000000000" pitchFamily="2" charset="2"/>
              <a:buChar char="Ø"/>
            </a:pPr>
            <a:r>
              <a:rPr lang="zh-CN" altLang="zh-CN" sz="2000" dirty="0" smtClean="0"/>
              <a:t>该</a:t>
            </a:r>
            <a:r>
              <a:rPr lang="zh-CN" altLang="zh-CN" sz="2000" dirty="0"/>
              <a:t>模块负责监控系统</a:t>
            </a:r>
            <a:r>
              <a:rPr lang="zh-CN" altLang="zh-CN" sz="2000" dirty="0" smtClean="0"/>
              <a:t>运行</a:t>
            </a:r>
            <a:endParaRPr lang="en-US" altLang="zh-CN" sz="2000" dirty="0" smtClean="0"/>
          </a:p>
          <a:p>
            <a:pPr marL="742950" lvl="1" indent="-285750">
              <a:lnSpc>
                <a:spcPct val="150000"/>
              </a:lnSpc>
              <a:buFont typeface="Wingdings" panose="05000000000000000000" pitchFamily="2" charset="2"/>
              <a:buChar char="Ø"/>
            </a:pPr>
            <a:r>
              <a:rPr lang="zh-CN" altLang="zh-CN" sz="2000" dirty="0" smtClean="0"/>
              <a:t>市场</a:t>
            </a:r>
            <a:r>
              <a:rPr lang="zh-CN" altLang="zh-CN" sz="2000" dirty="0"/>
              <a:t>瞬息万变，不断演进，假设某种相关性会持续很长时间是不现实</a:t>
            </a:r>
            <a:r>
              <a:rPr lang="zh-CN" altLang="zh-CN" sz="2000" dirty="0" smtClean="0"/>
              <a:t>的</a:t>
            </a:r>
            <a:endParaRPr lang="en-US" altLang="zh-CN" sz="2000" dirty="0" smtClean="0"/>
          </a:p>
          <a:p>
            <a:pPr marL="1200150" lvl="2" indent="-285750">
              <a:lnSpc>
                <a:spcPct val="150000"/>
              </a:lnSpc>
              <a:buFont typeface="Wingdings" panose="05000000000000000000" pitchFamily="2" charset="2"/>
              <a:buChar char="Ø"/>
            </a:pPr>
            <a:r>
              <a:rPr lang="zh-CN" altLang="zh-CN" sz="2000" dirty="0" smtClean="0"/>
              <a:t>量化</a:t>
            </a:r>
            <a:r>
              <a:rPr lang="zh-CN" altLang="zh-CN" sz="2000" dirty="0"/>
              <a:t>交易系统需要对此做出反应，随着旧关系的衰减和新关系的出现，适时进化交易</a:t>
            </a:r>
            <a:r>
              <a:rPr lang="zh-CN" altLang="zh-CN" sz="2000" dirty="0" smtClean="0"/>
              <a:t>策略</a:t>
            </a:r>
            <a:endParaRPr lang="en-US" altLang="zh-CN" sz="2000" dirty="0" smtClean="0"/>
          </a:p>
          <a:p>
            <a:pPr marL="742950" lvl="1" indent="-285750">
              <a:lnSpc>
                <a:spcPct val="150000"/>
              </a:lnSpc>
              <a:buFont typeface="Wingdings" panose="05000000000000000000" pitchFamily="2" charset="2"/>
              <a:buChar char="Ø"/>
            </a:pPr>
            <a:r>
              <a:rPr lang="zh-CN" altLang="zh-CN" sz="2000" dirty="0" smtClean="0"/>
              <a:t>这种</a:t>
            </a:r>
            <a:r>
              <a:rPr lang="zh-CN" altLang="zh-CN" sz="2000" dirty="0"/>
              <a:t>持续的优化和改进，可以是离线的，也可以是在线</a:t>
            </a:r>
            <a:r>
              <a:rPr lang="zh-CN" altLang="zh-CN" sz="2000" dirty="0" smtClean="0"/>
              <a:t>的</a:t>
            </a:r>
            <a:endParaRPr lang="en-US" altLang="zh-CN" sz="2000" dirty="0" smtClean="0"/>
          </a:p>
          <a:p>
            <a:pPr marL="1200150" lvl="2" indent="-285750">
              <a:lnSpc>
                <a:spcPct val="150000"/>
              </a:lnSpc>
              <a:buFont typeface="Wingdings" panose="05000000000000000000" pitchFamily="2" charset="2"/>
              <a:buChar char="Ø"/>
            </a:pPr>
            <a:r>
              <a:rPr lang="zh-CN" altLang="zh-CN" sz="2000" dirty="0" smtClean="0"/>
              <a:t>所谓</a:t>
            </a:r>
            <a:r>
              <a:rPr lang="zh-CN" altLang="zh-CN" sz="2000" dirty="0"/>
              <a:t>离线的</a:t>
            </a:r>
            <a:r>
              <a:rPr lang="en-US" altLang="zh-CN" sz="2000" dirty="0"/>
              <a:t>(offline)</a:t>
            </a:r>
            <a:r>
              <a:rPr lang="zh-CN" altLang="zh-CN" sz="2000" dirty="0"/>
              <a:t>优化，意思是交易时间使用交易策略，闭市时间优化</a:t>
            </a:r>
            <a:r>
              <a:rPr lang="zh-CN" altLang="zh-CN" sz="2000" dirty="0" smtClean="0"/>
              <a:t>策略</a:t>
            </a:r>
            <a:r>
              <a:rPr lang="zh-CN" altLang="en-US" sz="2000" dirty="0" smtClean="0"/>
              <a:t>；</a:t>
            </a:r>
            <a:r>
              <a:rPr lang="zh-CN" altLang="zh-CN" sz="2000" dirty="0" smtClean="0"/>
              <a:t>而</a:t>
            </a:r>
            <a:r>
              <a:rPr lang="zh-CN" altLang="zh-CN" sz="2000" dirty="0"/>
              <a:t>在线的</a:t>
            </a:r>
            <a:r>
              <a:rPr lang="en-US" altLang="zh-CN" sz="2000" dirty="0"/>
              <a:t>(online)</a:t>
            </a:r>
            <a:r>
              <a:rPr lang="zh-CN" altLang="zh-CN" sz="2000" dirty="0"/>
              <a:t>优化，意思是模型可以在线更新，具有及时自我进化的能力</a:t>
            </a:r>
            <a:endParaRPr lang="en-US" sz="2000" b="1" dirty="0">
              <a:latin typeface="仿宋" panose="02010609060101010101" charset="-122"/>
              <a:ea typeface="仿宋" panose="02010609060101010101" charset="-122"/>
            </a:endParaRPr>
          </a:p>
        </p:txBody>
      </p:sp>
      <p:graphicFrame>
        <p:nvGraphicFramePr>
          <p:cNvPr id="7" name="图示 6"/>
          <p:cNvGraphicFramePr/>
          <p:nvPr>
            <p:extLst>
              <p:ext uri="{D42A27DB-BD31-4B8C-83A1-F6EECF244321}">
                <p14:modId xmlns:p14="http://schemas.microsoft.com/office/powerpoint/2010/main" val="2759073692"/>
              </p:ext>
            </p:extLst>
          </p:nvPr>
        </p:nvGraphicFramePr>
        <p:xfrm>
          <a:off x="1182805" y="4828532"/>
          <a:ext cx="9576179" cy="1851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089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68501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量化交易系统的评价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323987"/>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000" b="1" dirty="0" smtClean="0"/>
              <a:t>1</a:t>
            </a:r>
            <a:r>
              <a:rPr lang="zh-CN" altLang="en-US" sz="2000" b="1" dirty="0" smtClean="0"/>
              <a:t>、</a:t>
            </a:r>
            <a:r>
              <a:rPr lang="zh-CN" altLang="zh-CN" sz="2000" b="1" dirty="0" smtClean="0"/>
              <a:t>年</a:t>
            </a:r>
            <a:r>
              <a:rPr lang="zh-CN" altLang="zh-CN" sz="2000" b="1" dirty="0"/>
              <a:t>化</a:t>
            </a:r>
            <a:r>
              <a:rPr lang="zh-CN" altLang="zh-CN" sz="2000" b="1" dirty="0" smtClean="0"/>
              <a:t>收益率</a:t>
            </a:r>
            <a:endParaRPr lang="en-US" altLang="zh-CN" sz="2000" b="1" dirty="0" smtClean="0"/>
          </a:p>
          <a:p>
            <a:pPr marL="742950" lvl="1" indent="-285750">
              <a:lnSpc>
                <a:spcPct val="150000"/>
              </a:lnSpc>
              <a:buFont typeface="Wingdings" panose="05000000000000000000" pitchFamily="2" charset="2"/>
              <a:buChar char="Ø"/>
            </a:pPr>
            <a:r>
              <a:rPr lang="zh-CN" altLang="zh-CN" sz="2000" dirty="0" smtClean="0"/>
              <a:t>对于</a:t>
            </a:r>
            <a:r>
              <a:rPr lang="zh-CN" altLang="zh-CN" sz="2000" dirty="0"/>
              <a:t>量化交易系统</a:t>
            </a:r>
            <a:r>
              <a:rPr lang="en-US" altLang="zh-CN" sz="2000" dirty="0"/>
              <a:t>(</a:t>
            </a:r>
            <a:r>
              <a:rPr lang="zh-CN" altLang="zh-CN" sz="2000" dirty="0"/>
              <a:t>或者模型</a:t>
            </a:r>
            <a:r>
              <a:rPr lang="en-US" altLang="zh-CN" sz="2000" dirty="0"/>
              <a:t>)</a:t>
            </a:r>
            <a:r>
              <a:rPr lang="zh-CN" altLang="zh-CN" sz="2000" dirty="0"/>
              <a:t>的评价，最重要的指标的是其年化利润率</a:t>
            </a:r>
            <a:r>
              <a:rPr lang="en-US" altLang="zh-CN" sz="2000" dirty="0"/>
              <a:t>(annualized profit ratio) </a:t>
            </a:r>
            <a:r>
              <a:rPr lang="zh-CN" altLang="zh-CN" sz="2000" dirty="0"/>
              <a:t>，也称为年化</a:t>
            </a:r>
            <a:r>
              <a:rPr lang="zh-CN" altLang="zh-CN" sz="2000" dirty="0" smtClean="0"/>
              <a:t>收益率</a:t>
            </a:r>
            <a:endParaRPr lang="en-US" altLang="zh-CN" sz="2000" dirty="0" smtClean="0"/>
          </a:p>
          <a:p>
            <a:pPr marL="1200150" lvl="2" indent="-285750">
              <a:lnSpc>
                <a:spcPct val="150000"/>
              </a:lnSpc>
              <a:buFont typeface="Wingdings" panose="05000000000000000000" pitchFamily="2" charset="2"/>
              <a:buChar char="Ø"/>
            </a:pPr>
            <a:r>
              <a:rPr lang="zh-CN" altLang="zh-CN" sz="2000" dirty="0" smtClean="0"/>
              <a:t>假设</a:t>
            </a:r>
            <a:r>
              <a:rPr lang="zh-CN" altLang="zh-CN" sz="2000" dirty="0"/>
              <a:t>我们投资的初始资金为</a:t>
            </a:r>
            <a:r>
              <a:rPr lang="en-US" altLang="zh-CN" sz="2000" dirty="0"/>
              <a:t>$10000</a:t>
            </a:r>
            <a:r>
              <a:rPr lang="zh-CN" altLang="zh-CN" sz="2000" dirty="0"/>
              <a:t>元，一年以后资产净值</a:t>
            </a:r>
            <a:r>
              <a:rPr lang="en-US" altLang="zh-CN" sz="2000" dirty="0"/>
              <a:t>(</a:t>
            </a:r>
            <a:r>
              <a:rPr lang="zh-CN" altLang="zh-CN" sz="2000" dirty="0"/>
              <a:t>包括现金和股票</a:t>
            </a:r>
            <a:r>
              <a:rPr lang="en-US" altLang="zh-CN" sz="2000" dirty="0"/>
              <a:t>)</a:t>
            </a:r>
            <a:r>
              <a:rPr lang="zh-CN" altLang="zh-CN" sz="2000" dirty="0"/>
              <a:t>为</a:t>
            </a:r>
            <a:r>
              <a:rPr lang="en-US" altLang="zh-CN" sz="2000" dirty="0"/>
              <a:t>$11000</a:t>
            </a:r>
            <a:r>
              <a:rPr lang="zh-CN" altLang="zh-CN" sz="2000" dirty="0"/>
              <a:t>，那么利润率为</a:t>
            </a:r>
            <a:r>
              <a:rPr lang="en-US" altLang="zh-CN" sz="2000" dirty="0"/>
              <a:t>10</a:t>
            </a:r>
            <a:r>
              <a:rPr lang="en-US" altLang="zh-CN" sz="2000" dirty="0" smtClean="0"/>
              <a:t>%</a:t>
            </a:r>
          </a:p>
          <a:p>
            <a:pPr marL="1200150" lvl="2" indent="-285750">
              <a:lnSpc>
                <a:spcPct val="150000"/>
              </a:lnSpc>
              <a:buFont typeface="Wingdings" panose="05000000000000000000" pitchFamily="2" charset="2"/>
              <a:buChar char="Ø"/>
            </a:pPr>
            <a:r>
              <a:rPr lang="zh-CN" altLang="zh-CN" sz="2000" dirty="0" smtClean="0"/>
              <a:t>如果</a:t>
            </a:r>
            <a:r>
              <a:rPr lang="zh-CN" altLang="zh-CN" sz="2000" dirty="0"/>
              <a:t>投资周期不是一年，那么需要转化成年化利润率，计算公式为：年化收益率</a:t>
            </a:r>
            <a:r>
              <a:rPr lang="en-US" altLang="zh-CN" sz="2000" dirty="0"/>
              <a:t>=(</a:t>
            </a:r>
            <a:r>
              <a:rPr lang="zh-CN" altLang="zh-CN" sz="2000" dirty="0"/>
              <a:t>投资收益</a:t>
            </a:r>
            <a:r>
              <a:rPr lang="en-US" altLang="zh-CN" sz="2000" dirty="0"/>
              <a:t>/</a:t>
            </a:r>
            <a:r>
              <a:rPr lang="zh-CN" altLang="zh-CN" sz="2000" dirty="0"/>
              <a:t>本金</a:t>
            </a:r>
            <a:r>
              <a:rPr lang="en-US" altLang="zh-CN" sz="2000" dirty="0"/>
              <a:t>)/(</a:t>
            </a:r>
            <a:r>
              <a:rPr lang="zh-CN" altLang="zh-CN" sz="2000" dirty="0"/>
              <a:t>投资天数</a:t>
            </a:r>
            <a:r>
              <a:rPr lang="en-US" altLang="zh-CN" sz="2000" dirty="0"/>
              <a:t>/365)×100%</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4093091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量化交易系统的评价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87798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000" b="1" dirty="0" smtClean="0"/>
              <a:t>2</a:t>
            </a:r>
            <a:r>
              <a:rPr lang="zh-CN" altLang="en-US" sz="2000" b="1" dirty="0" smtClean="0"/>
              <a:t>、</a:t>
            </a:r>
            <a:r>
              <a:rPr lang="zh-CN" altLang="zh-CN" b="1" dirty="0" smtClean="0"/>
              <a:t>最大</a:t>
            </a:r>
            <a:r>
              <a:rPr lang="zh-CN" altLang="zh-CN" b="1" dirty="0"/>
              <a:t>回</a:t>
            </a:r>
            <a:r>
              <a:rPr lang="zh-CN" altLang="zh-CN" b="1" dirty="0" smtClean="0"/>
              <a:t>撤</a:t>
            </a:r>
            <a:endParaRPr lang="en-US" altLang="zh-CN" b="1" dirty="0" smtClean="0"/>
          </a:p>
          <a:p>
            <a:pPr marL="742950" lvl="1" indent="-285750" algn="just">
              <a:lnSpc>
                <a:spcPct val="150000"/>
              </a:lnSpc>
              <a:buFont typeface="Wingdings" panose="05000000000000000000" pitchFamily="2" charset="2"/>
              <a:buChar char="Ø"/>
            </a:pPr>
            <a:r>
              <a:rPr lang="zh-CN" altLang="zh-CN" dirty="0" smtClean="0"/>
              <a:t>最大</a:t>
            </a:r>
            <a:r>
              <a:rPr lang="zh-CN" altLang="zh-CN" dirty="0"/>
              <a:t>回撤指标，评价一个交易模型及其投资组合的风险度，最大回撤</a:t>
            </a:r>
            <a:r>
              <a:rPr lang="zh-CN" altLang="zh-CN" dirty="0" smtClean="0"/>
              <a:t>越小越好</a:t>
            </a:r>
            <a:endParaRPr lang="en-US" altLang="zh-CN" dirty="0" smtClean="0"/>
          </a:p>
          <a:p>
            <a:pPr marL="742950" lvl="1" indent="-285750" algn="just">
              <a:lnSpc>
                <a:spcPct val="150000"/>
              </a:lnSpc>
              <a:buFont typeface="Wingdings" panose="05000000000000000000" pitchFamily="2" charset="2"/>
              <a:buChar char="Ø"/>
            </a:pPr>
            <a:r>
              <a:rPr lang="zh-CN" altLang="zh-CN" dirty="0" smtClean="0"/>
              <a:t>最大</a:t>
            </a:r>
            <a:r>
              <a:rPr lang="zh-CN" altLang="zh-CN" dirty="0"/>
              <a:t>回撤的计算公式为</a:t>
            </a:r>
            <a:r>
              <a:rPr lang="en-US" altLang="zh-CN" dirty="0"/>
              <a:t>MDD =(A-B)/A</a:t>
            </a:r>
            <a:r>
              <a:rPr lang="zh-CN" altLang="zh-CN" dirty="0"/>
              <a:t>，其中</a:t>
            </a:r>
            <a:r>
              <a:rPr lang="en-US" altLang="zh-CN" dirty="0"/>
              <a:t>A</a:t>
            </a:r>
            <a:r>
              <a:rPr lang="zh-CN" altLang="zh-CN" dirty="0"/>
              <a:t>为最大下跌之前的资产最大净值</a:t>
            </a:r>
            <a:r>
              <a:rPr lang="en-US" altLang="zh-CN" dirty="0"/>
              <a:t>(peak asset value before largest drop)</a:t>
            </a:r>
            <a:r>
              <a:rPr lang="zh-CN" altLang="zh-CN" dirty="0"/>
              <a:t>，</a:t>
            </a:r>
            <a:r>
              <a:rPr lang="en-US" altLang="zh-CN" dirty="0"/>
              <a:t>B</a:t>
            </a:r>
            <a:r>
              <a:rPr lang="zh-CN" altLang="zh-CN" dirty="0"/>
              <a:t>为资产净值创出新高之前的最低的资产净值</a:t>
            </a:r>
            <a:r>
              <a:rPr lang="en-US" altLang="zh-CN" dirty="0"/>
              <a:t>(lowest asset value before new high established</a:t>
            </a:r>
            <a:r>
              <a:rPr lang="en-US" altLang="zh-CN" dirty="0" smtClean="0"/>
              <a:t>)</a:t>
            </a:r>
          </a:p>
          <a:p>
            <a:pPr marL="742950" lvl="1" indent="-285750" algn="just">
              <a:lnSpc>
                <a:spcPct val="150000"/>
              </a:lnSpc>
              <a:buFont typeface="Wingdings" panose="05000000000000000000" pitchFamily="2" charset="2"/>
              <a:buChar char="Ø"/>
            </a:pPr>
            <a:r>
              <a:rPr lang="zh-CN" altLang="zh-CN" dirty="0" smtClean="0"/>
              <a:t>比如</a:t>
            </a:r>
            <a:r>
              <a:rPr lang="zh-CN" altLang="zh-CN" dirty="0"/>
              <a:t>，一个投资组合的开始净值为</a:t>
            </a:r>
            <a:r>
              <a:rPr lang="en-US" altLang="zh-CN" dirty="0"/>
              <a:t>$10000</a:t>
            </a:r>
            <a:r>
              <a:rPr lang="zh-CN" altLang="zh-CN" dirty="0"/>
              <a:t>，这个净值经过一系列股票交易以后发生变化，第一天为</a:t>
            </a:r>
            <a:r>
              <a:rPr lang="en-US" altLang="zh-CN" dirty="0"/>
              <a:t>$17000</a:t>
            </a:r>
            <a:r>
              <a:rPr lang="zh-CN" altLang="zh-CN" dirty="0"/>
              <a:t>，第二天为</a:t>
            </a:r>
            <a:r>
              <a:rPr lang="en-US" altLang="zh-CN" dirty="0"/>
              <a:t>$8000</a:t>
            </a:r>
            <a:r>
              <a:rPr lang="zh-CN" altLang="zh-CN" dirty="0"/>
              <a:t>，第三天为</a:t>
            </a:r>
            <a:r>
              <a:rPr lang="en-US" altLang="zh-CN" dirty="0"/>
              <a:t>$13000</a:t>
            </a:r>
            <a:r>
              <a:rPr lang="zh-CN" altLang="zh-CN" dirty="0"/>
              <a:t>，第四天为</a:t>
            </a:r>
            <a:r>
              <a:rPr lang="en-US" altLang="zh-CN" dirty="0"/>
              <a:t>$7000</a:t>
            </a:r>
            <a:r>
              <a:rPr lang="zh-CN" altLang="zh-CN" dirty="0"/>
              <a:t>，第五天为</a:t>
            </a:r>
            <a:r>
              <a:rPr lang="en-US" altLang="zh-CN" dirty="0"/>
              <a:t>$</a:t>
            </a:r>
            <a:r>
              <a:rPr lang="en-US" altLang="zh-CN" dirty="0" smtClean="0"/>
              <a:t>19000</a:t>
            </a:r>
          </a:p>
          <a:p>
            <a:pPr marL="742950" lvl="1" indent="-285750" algn="just">
              <a:lnSpc>
                <a:spcPct val="150000"/>
              </a:lnSpc>
              <a:buFont typeface="Wingdings" panose="05000000000000000000" pitchFamily="2" charset="2"/>
              <a:buChar char="Ø"/>
            </a:pPr>
            <a:r>
              <a:rPr lang="zh-CN" altLang="zh-CN" dirty="0" smtClean="0"/>
              <a:t>那么</a:t>
            </a:r>
            <a:r>
              <a:rPr lang="zh-CN" altLang="zh-CN" dirty="0"/>
              <a:t>，最大回撤为</a:t>
            </a:r>
            <a:r>
              <a:rPr lang="en-US" altLang="zh-CN" dirty="0"/>
              <a:t>(17000-7000)/ 17000=58.8</a:t>
            </a:r>
            <a:r>
              <a:rPr lang="en-US" altLang="zh-CN" dirty="0" smtClean="0"/>
              <a:t>%</a:t>
            </a:r>
            <a:endParaRPr lang="en-US" altLang="zh-CN" dirty="0"/>
          </a:p>
          <a:p>
            <a:pPr marL="742950" lvl="1" indent="-285750" algn="just">
              <a:lnSpc>
                <a:spcPct val="150000"/>
              </a:lnSpc>
              <a:buFont typeface="Wingdings" panose="05000000000000000000" pitchFamily="2" charset="2"/>
              <a:buChar char="Ø"/>
            </a:pPr>
            <a:r>
              <a:rPr lang="zh-CN" altLang="zh-CN" dirty="0" smtClean="0"/>
              <a:t>最高</a:t>
            </a:r>
            <a:r>
              <a:rPr lang="zh-CN" altLang="zh-CN" dirty="0"/>
              <a:t>净值</a:t>
            </a:r>
            <a:r>
              <a:rPr lang="en-US" altLang="zh-CN" dirty="0"/>
              <a:t>$19000</a:t>
            </a:r>
            <a:r>
              <a:rPr lang="zh-CN" altLang="zh-CN" dirty="0"/>
              <a:t>没有用来计算最大回撤，因为这里的回撤是从最高点</a:t>
            </a:r>
            <a:r>
              <a:rPr lang="en-US" altLang="zh-CN" dirty="0"/>
              <a:t>$17000</a:t>
            </a:r>
            <a:r>
              <a:rPr lang="zh-CN" altLang="zh-CN" dirty="0"/>
              <a:t>开始的</a:t>
            </a:r>
            <a:endParaRPr lang="en-US" altLang="zh-CN" sz="2000" dirty="0" smtClean="0"/>
          </a:p>
        </p:txBody>
      </p:sp>
    </p:spTree>
    <p:extLst>
      <p:ext uri="{BB962C8B-B14F-4D97-AF65-F5344CB8AC3E}">
        <p14:creationId xmlns:p14="http://schemas.microsoft.com/office/powerpoint/2010/main" val="146355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量化交易系统的评价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78565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000" b="1" dirty="0" smtClean="0"/>
              <a:t>3</a:t>
            </a:r>
            <a:r>
              <a:rPr lang="zh-CN" altLang="en-US" sz="2000" b="1" dirty="0" smtClean="0"/>
              <a:t>、</a:t>
            </a:r>
            <a:r>
              <a:rPr lang="zh-CN" altLang="zh-CN" b="1" dirty="0" smtClean="0"/>
              <a:t>撤夏普指数</a:t>
            </a:r>
            <a:endParaRPr lang="en-US" altLang="zh-CN" b="1" dirty="0" smtClean="0"/>
          </a:p>
          <a:p>
            <a:pPr marL="742950" lvl="1" indent="-285750" algn="just">
              <a:lnSpc>
                <a:spcPct val="150000"/>
              </a:lnSpc>
              <a:buFont typeface="Wingdings" panose="05000000000000000000" pitchFamily="2" charset="2"/>
              <a:buChar char="Ø"/>
            </a:pPr>
            <a:r>
              <a:rPr lang="zh-CN" altLang="zh-CN" sz="2000" dirty="0" smtClean="0"/>
              <a:t>夏普</a:t>
            </a:r>
            <a:r>
              <a:rPr lang="zh-CN" altLang="zh-CN" sz="2000" dirty="0"/>
              <a:t>指数是由威廉</a:t>
            </a:r>
            <a:r>
              <a:rPr lang="en-US" altLang="zh-CN" sz="2000" dirty="0"/>
              <a:t>.</a:t>
            </a:r>
            <a:r>
              <a:rPr lang="zh-CN" altLang="zh-CN" sz="2000" dirty="0"/>
              <a:t>夏普</a:t>
            </a:r>
            <a:r>
              <a:rPr lang="en-US" altLang="zh-CN" sz="2000" dirty="0"/>
              <a:t>(William F. Sharpe)</a:t>
            </a:r>
            <a:r>
              <a:rPr lang="zh-CN" altLang="zh-CN" sz="2000" dirty="0"/>
              <a:t>发明的一个</a:t>
            </a:r>
            <a:r>
              <a:rPr lang="zh-CN" altLang="zh-CN" sz="2000" dirty="0" smtClean="0"/>
              <a:t>指标</a:t>
            </a:r>
            <a:endParaRPr lang="en-US" altLang="zh-CN" sz="2000" dirty="0" smtClean="0"/>
          </a:p>
          <a:p>
            <a:pPr marL="742950" lvl="1" indent="-285750" algn="just">
              <a:lnSpc>
                <a:spcPct val="150000"/>
              </a:lnSpc>
              <a:buFont typeface="Wingdings" panose="05000000000000000000" pitchFamily="2" charset="2"/>
              <a:buChar char="Ø"/>
            </a:pPr>
            <a:r>
              <a:rPr lang="zh-CN" altLang="zh-CN" sz="2000" dirty="0" smtClean="0"/>
              <a:t>该</a:t>
            </a:r>
            <a:r>
              <a:rPr lang="zh-CN" altLang="zh-CN" sz="2000" dirty="0"/>
              <a:t>指标用标准差</a:t>
            </a:r>
            <a:r>
              <a:rPr lang="en-US" altLang="zh-CN" sz="2000" dirty="0"/>
              <a:t>(standard deviation)</a:t>
            </a:r>
            <a:r>
              <a:rPr lang="zh-CN" altLang="zh-CN" sz="2000" dirty="0"/>
              <a:t>以及超额收益</a:t>
            </a:r>
            <a:r>
              <a:rPr lang="en-US" altLang="zh-CN" sz="2000" dirty="0"/>
              <a:t>(excess return)</a:t>
            </a:r>
            <a:r>
              <a:rPr lang="zh-CN" altLang="zh-CN" sz="2000" dirty="0"/>
              <a:t>来计算每单位风险获得的收益，这里的风险指的是</a:t>
            </a:r>
            <a:r>
              <a:rPr lang="zh-CN" altLang="zh-CN" sz="2000" dirty="0" smtClean="0"/>
              <a:t>波动性</a:t>
            </a:r>
            <a:endParaRPr lang="en-US" altLang="zh-CN" sz="2000" dirty="0" smtClean="0"/>
          </a:p>
          <a:p>
            <a:pPr marL="742950" lvl="1" indent="-285750" algn="just">
              <a:lnSpc>
                <a:spcPct val="150000"/>
              </a:lnSpc>
              <a:buFont typeface="Wingdings" panose="05000000000000000000" pitchFamily="2" charset="2"/>
              <a:buChar char="Ø"/>
            </a:pPr>
            <a:r>
              <a:rPr lang="zh-CN" altLang="zh-CN" sz="2000" dirty="0" smtClean="0"/>
              <a:t>假设</a:t>
            </a:r>
            <a:r>
              <a:rPr lang="zh-CN" altLang="zh-CN" sz="2000" dirty="0"/>
              <a:t>投资组合的年化收益率为</a:t>
            </a:r>
            <a:r>
              <a:rPr lang="en-US" altLang="zh-CN" sz="2000" dirty="0"/>
              <a:t>12%</a:t>
            </a:r>
            <a:r>
              <a:rPr lang="zh-CN" altLang="zh-CN" sz="2000" dirty="0"/>
              <a:t>，波动性为</a:t>
            </a:r>
            <a:r>
              <a:rPr lang="en-US" altLang="zh-CN" sz="2000" dirty="0"/>
              <a:t>10%</a:t>
            </a:r>
            <a:r>
              <a:rPr lang="zh-CN" altLang="zh-CN" sz="2000" dirty="0"/>
              <a:t>，无风险的定期存款利率为</a:t>
            </a:r>
            <a:r>
              <a:rPr lang="en-US" altLang="zh-CN" sz="2000" dirty="0"/>
              <a:t>5%</a:t>
            </a:r>
            <a:r>
              <a:rPr lang="zh-CN" altLang="zh-CN" sz="2000" dirty="0"/>
              <a:t>，那么夏普指数为</a:t>
            </a:r>
            <a:r>
              <a:rPr lang="en-US" altLang="zh-CN" sz="2000" dirty="0"/>
              <a:t>(0.12-0.05)/0.1=0.7=70%</a:t>
            </a:r>
            <a:r>
              <a:rPr lang="zh-CN" altLang="zh-CN" sz="2000" dirty="0"/>
              <a:t>。投资模型的夏普指数越高，显示投资模型越稳健，收益越</a:t>
            </a:r>
            <a:r>
              <a:rPr lang="zh-CN" altLang="zh-CN" sz="2000" dirty="0" smtClean="0"/>
              <a:t>好</a:t>
            </a:r>
            <a:endParaRPr lang="en-US" altLang="zh-CN" sz="2000" dirty="0" smtClean="0"/>
          </a:p>
          <a:p>
            <a:pPr marL="742950" lvl="1" indent="-285750" algn="just">
              <a:lnSpc>
                <a:spcPct val="150000"/>
              </a:lnSpc>
              <a:buFont typeface="Wingdings" panose="05000000000000000000" pitchFamily="2" charset="2"/>
              <a:buChar char="Ø"/>
            </a:pPr>
            <a:r>
              <a:rPr lang="zh-CN" altLang="zh-CN" sz="2000" dirty="0" smtClean="0"/>
              <a:t>注意</a:t>
            </a:r>
            <a:r>
              <a:rPr lang="zh-CN" altLang="zh-CN" sz="2000" dirty="0"/>
              <a:t>，在这里也强调了量化交易追求定期存款收益之外的超额</a:t>
            </a:r>
            <a:r>
              <a:rPr lang="zh-CN" altLang="zh-CN" sz="2000" dirty="0" smtClean="0"/>
              <a:t>收益</a:t>
            </a:r>
            <a:endParaRPr lang="en-US" altLang="zh-CN" sz="2400" dirty="0" smtClean="0"/>
          </a:p>
        </p:txBody>
      </p:sp>
    </p:spTree>
    <p:extLst>
      <p:ext uri="{BB962C8B-B14F-4D97-AF65-F5344CB8AC3E}">
        <p14:creationId xmlns:p14="http://schemas.microsoft.com/office/powerpoint/2010/main" val="1996654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523968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00" b="1" dirty="0">
                <a:solidFill>
                  <a:srgbClr val="A10032"/>
                </a:solidFill>
                <a:latin typeface="SimHei" panose="02010609060101010101" pitchFamily="49" charset="-122"/>
                <a:ea typeface="SimHei" panose="02010609060101010101" pitchFamily="49" charset="-122"/>
                <a:cs typeface="Times" charset="0"/>
              </a:rPr>
              <a:t>量化交易的关键</a:t>
            </a:r>
            <a:r>
              <a:rPr lang="zh-CN" altLang="en-US" sz="3700" b="1" dirty="0">
                <a:solidFill>
                  <a:srgbClr val="A10032"/>
                </a:solidFill>
                <a:latin typeface="SimHei" panose="02010609060101010101" pitchFamily="49" charset="-122"/>
                <a:ea typeface="SimHei" panose="02010609060101010101" pitchFamily="49" charset="-122"/>
                <a:cs typeface="Times" charset="0"/>
              </a:rPr>
              <a:t>技术</a:t>
            </a:r>
            <a:r>
              <a:rPr lang="en-US" altLang="zh-CN" sz="3700" b="1" dirty="0">
                <a:solidFill>
                  <a:srgbClr val="A10032"/>
                </a:solidFill>
                <a:latin typeface="SimHei" panose="02010609060101010101" pitchFamily="49" charset="-122"/>
                <a:ea typeface="SimHei" panose="02010609060101010101" pitchFamily="49" charset="-122"/>
                <a:cs typeface="Times" charset="0"/>
              </a:rPr>
              <a:t>-</a:t>
            </a:r>
            <a:r>
              <a:rPr lang="zh-CN" altLang="en-US" sz="3700" b="1" dirty="0">
                <a:solidFill>
                  <a:srgbClr val="A10032"/>
                </a:solidFill>
                <a:latin typeface="SimHei" panose="02010609060101010101" pitchFamily="49" charset="-122"/>
                <a:ea typeface="SimHei" panose="02010609060101010101" pitchFamily="49" charset="-122"/>
                <a:cs typeface="Times" charset="0"/>
              </a:rPr>
              <a:t>传统机器学习技术</a:t>
            </a:r>
          </a:p>
        </p:txBody>
      </p:sp>
      <p:sp>
        <p:nvSpPr>
          <p:cNvPr id="4" name="Rectangle 3"/>
          <p:cNvSpPr/>
          <p:nvPr/>
        </p:nvSpPr>
        <p:spPr>
          <a:xfrm>
            <a:off x="476921" y="1264906"/>
            <a:ext cx="10840123" cy="553997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从</a:t>
            </a:r>
            <a:r>
              <a:rPr lang="zh-CN" altLang="zh-CN" sz="2400" dirty="0"/>
              <a:t>对智慧金融的内涵的论述可以看出，我们需要基于数据分析的结果进行决策，即智慧金融的本质是数据驱动的</a:t>
            </a:r>
            <a:r>
              <a:rPr lang="zh-CN" altLang="zh-CN" sz="2400" dirty="0" smtClean="0"/>
              <a:t>决策</a:t>
            </a:r>
            <a:endParaRPr lang="en-US" altLang="zh-CN" sz="2400" dirty="0" smtClean="0"/>
          </a:p>
          <a:p>
            <a:pPr marL="285750" indent="-285750">
              <a:lnSpc>
                <a:spcPct val="150000"/>
              </a:lnSpc>
              <a:buFont typeface="Wingdings" panose="05000000000000000000" pitchFamily="2" charset="2"/>
              <a:buChar char="Ø"/>
            </a:pPr>
            <a:endParaRPr lang="en-US" altLang="zh-CN" sz="2400" dirty="0" smtClean="0"/>
          </a:p>
          <a:p>
            <a:pPr marL="285750" indent="-285750">
              <a:lnSpc>
                <a:spcPct val="150000"/>
              </a:lnSpc>
              <a:buFont typeface="Wingdings" panose="05000000000000000000" pitchFamily="2" charset="2"/>
              <a:buChar char="Ø"/>
            </a:pPr>
            <a:r>
              <a:rPr lang="zh-CN" altLang="en-US" sz="2400" dirty="0" smtClean="0"/>
              <a:t>在</a:t>
            </a:r>
            <a:r>
              <a:rPr lang="zh-CN" altLang="en-US" sz="2400" dirty="0"/>
              <a:t>智慧金融与量化交易应用场景中，问题可以建模为有监督的机器学习、无监督的机器学习问题，人们可以充分利用现有的统计分析、数据挖掘、机器学习技术</a:t>
            </a:r>
            <a:r>
              <a:rPr lang="zh-CN" altLang="en-US" sz="2400" dirty="0" smtClean="0"/>
              <a:t>解决问题</a:t>
            </a:r>
            <a:endParaRPr lang="en-US" altLang="zh-CN" sz="2400" dirty="0" smtClean="0"/>
          </a:p>
          <a:p>
            <a:pPr marL="742950" lvl="1" indent="-285750">
              <a:lnSpc>
                <a:spcPct val="150000"/>
              </a:lnSpc>
              <a:buFont typeface="Wingdings" panose="05000000000000000000" pitchFamily="2" charset="2"/>
              <a:buChar char="Ø"/>
            </a:pPr>
            <a:r>
              <a:rPr lang="zh-CN" altLang="en-US" sz="2400" dirty="0" smtClean="0"/>
              <a:t>比如</a:t>
            </a:r>
            <a:r>
              <a:rPr lang="zh-CN" altLang="en-US" sz="2400" dirty="0"/>
              <a:t>，我们从庞大的历史数据中，利用数据分析方法，判断各种经济变量和股票价格变动的联系，提前预判有利的交易机会，进而自动化地进行股票等金融资产的</a:t>
            </a:r>
            <a:r>
              <a:rPr lang="zh-CN" altLang="en-US" sz="2400" dirty="0" smtClean="0"/>
              <a:t>交易</a:t>
            </a:r>
            <a:endParaRPr lang="en-US" altLang="zh-CN" sz="2400" dirty="0" smtClean="0"/>
          </a:p>
          <a:p>
            <a:pPr marL="742950" lvl="1" indent="-285750">
              <a:lnSpc>
                <a:spcPct val="150000"/>
              </a:lnSpc>
              <a:buFont typeface="Wingdings" panose="05000000000000000000" pitchFamily="2" charset="2"/>
              <a:buChar char="Ø"/>
            </a:pP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1795238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600" b="1" dirty="0">
                <a:solidFill>
                  <a:srgbClr val="A10032"/>
                </a:solidFill>
                <a:latin typeface="SimHei" panose="02010609060101010101" pitchFamily="49" charset="-122"/>
                <a:ea typeface="SimHei" panose="02010609060101010101" pitchFamily="49" charset="-122"/>
                <a:cs typeface="Times" charset="0"/>
              </a:rPr>
              <a:t>量化交易的关键</a:t>
            </a:r>
            <a:r>
              <a:rPr lang="zh-CN" altLang="en-US" sz="3600" b="1" dirty="0">
                <a:solidFill>
                  <a:srgbClr val="A10032"/>
                </a:solidFill>
                <a:latin typeface="SimHei" panose="02010609060101010101" pitchFamily="49" charset="-122"/>
                <a:ea typeface="SimHei" panose="02010609060101010101" pitchFamily="49" charset="-122"/>
                <a:cs typeface="Times" charset="0"/>
              </a:rPr>
              <a:t>技术</a:t>
            </a:r>
            <a:r>
              <a:rPr lang="en-US" altLang="zh-CN" sz="3600" b="1" dirty="0">
                <a:solidFill>
                  <a:srgbClr val="A10032"/>
                </a:solidFill>
                <a:latin typeface="SimHei" panose="02010609060101010101" pitchFamily="49" charset="-122"/>
                <a:ea typeface="SimHei" panose="02010609060101010101" pitchFamily="49" charset="-122"/>
                <a:cs typeface="Times" charset="0"/>
              </a:rPr>
              <a:t>-</a:t>
            </a:r>
            <a:r>
              <a:rPr lang="zh-CN" altLang="en-US" sz="3600" b="1" dirty="0">
                <a:solidFill>
                  <a:srgbClr val="A10032"/>
                </a:solidFill>
                <a:latin typeface="SimHei" panose="02010609060101010101" pitchFamily="49" charset="-122"/>
                <a:ea typeface="SimHei" panose="02010609060101010101" pitchFamily="49" charset="-122"/>
                <a:cs typeface="Times" charset="0"/>
              </a:rPr>
              <a:t>深度学习技术与大模型</a:t>
            </a:r>
          </a:p>
        </p:txBody>
      </p:sp>
      <p:sp>
        <p:nvSpPr>
          <p:cNvPr id="4" name="Rectangle 3"/>
          <p:cNvSpPr/>
          <p:nvPr/>
        </p:nvSpPr>
        <p:spPr>
          <a:xfrm>
            <a:off x="476921" y="1264906"/>
            <a:ext cx="10840123" cy="276998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近年来，以大模型为代表的深度学习技术发展迅猛，涌现出惊人的</a:t>
            </a:r>
            <a:r>
              <a:rPr lang="zh-CN" altLang="en-US" sz="2400" dirty="0" smtClean="0"/>
              <a:t>能力</a:t>
            </a:r>
            <a:endParaRPr lang="en-US" altLang="zh-CN" sz="2400" dirty="0" smtClean="0"/>
          </a:p>
          <a:p>
            <a:pPr marL="285750" indent="-285750">
              <a:lnSpc>
                <a:spcPct val="150000"/>
              </a:lnSpc>
              <a:buFont typeface="Wingdings" panose="05000000000000000000" pitchFamily="2" charset="2"/>
              <a:buChar char="Ø"/>
            </a:pPr>
            <a:r>
              <a:rPr lang="zh-CN" altLang="en-US" sz="2400" dirty="0" smtClean="0"/>
              <a:t>深度</a:t>
            </a:r>
            <a:r>
              <a:rPr lang="zh-CN" altLang="en-US" sz="2400" dirty="0"/>
              <a:t>学习技术以及大模型也逐渐被人们运用到到智慧金融以及量化交易</a:t>
            </a:r>
            <a:r>
              <a:rPr lang="zh-CN" altLang="en-US" sz="2400" dirty="0" smtClean="0"/>
              <a:t>中</a:t>
            </a:r>
            <a:endParaRPr lang="en-US" altLang="zh-CN" sz="2400" dirty="0" smtClean="0"/>
          </a:p>
          <a:p>
            <a:pPr marL="742950" lvl="1" indent="-285750">
              <a:lnSpc>
                <a:spcPct val="150000"/>
              </a:lnSpc>
              <a:buFont typeface="Wingdings" panose="05000000000000000000" pitchFamily="2" charset="2"/>
              <a:buChar char="Ø"/>
            </a:pPr>
            <a:r>
              <a:rPr lang="en-US" altLang="zh-CN" sz="2400" dirty="0" smtClean="0"/>
              <a:t>2022</a:t>
            </a:r>
            <a:r>
              <a:rPr lang="zh-CN" altLang="en-US" sz="2400" dirty="0"/>
              <a:t>年</a:t>
            </a:r>
            <a:r>
              <a:rPr lang="en-US" altLang="zh-CN" sz="2400" dirty="0"/>
              <a:t>OpenAI</a:t>
            </a:r>
            <a:r>
              <a:rPr lang="zh-CN" altLang="en-US" sz="2400" dirty="0"/>
              <a:t>发布</a:t>
            </a:r>
            <a:r>
              <a:rPr lang="en-US" altLang="zh-CN" sz="2400" dirty="0"/>
              <a:t>ChatGPT</a:t>
            </a:r>
            <a:r>
              <a:rPr lang="zh-CN" altLang="en-US" sz="2400" dirty="0"/>
              <a:t>以来，大模型的潜力为人们所</a:t>
            </a:r>
            <a:r>
              <a:rPr lang="zh-CN" altLang="en-US" sz="2400" dirty="0" smtClean="0"/>
              <a:t>认识</a:t>
            </a:r>
            <a:endParaRPr lang="en-US" altLang="zh-CN" sz="2400" dirty="0" smtClean="0"/>
          </a:p>
          <a:p>
            <a:pPr marL="742950" lvl="1" indent="-285750">
              <a:lnSpc>
                <a:spcPct val="150000"/>
              </a:lnSpc>
              <a:buFont typeface="Wingdings" panose="05000000000000000000" pitchFamily="2" charset="2"/>
              <a:buChar char="Ø"/>
            </a:pPr>
            <a:r>
              <a:rPr lang="zh-CN" altLang="en-US" sz="2400" dirty="0" smtClean="0"/>
              <a:t>人们</a:t>
            </a:r>
            <a:r>
              <a:rPr lang="zh-CN" altLang="en-US" sz="2400" dirty="0"/>
              <a:t>开始考虑利用金融领域的语料，训练领域大模型，为智慧金融赋</a:t>
            </a:r>
            <a:r>
              <a:rPr lang="zh-CN" altLang="en-US" sz="2400" dirty="0" smtClean="0"/>
              <a:t>能</a:t>
            </a:r>
            <a:endParaRPr lang="zh-CN" altLang="en-US" sz="2400" dirty="0"/>
          </a:p>
          <a:p>
            <a:pPr marL="285750" indent="-285750">
              <a:lnSpc>
                <a:spcPct val="150000"/>
              </a:lnSpc>
              <a:buFont typeface="Wingdings" panose="05000000000000000000" pitchFamily="2" charset="2"/>
              <a:buChar char="Ø"/>
            </a:pP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153580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600" b="1" dirty="0">
                <a:solidFill>
                  <a:srgbClr val="A10032"/>
                </a:solidFill>
                <a:latin typeface="SimHei" panose="02010609060101010101" pitchFamily="49" charset="-122"/>
                <a:ea typeface="SimHei" panose="02010609060101010101" pitchFamily="49" charset="-122"/>
                <a:cs typeface="Times" charset="0"/>
              </a:rPr>
              <a:t>量化交易的关键</a:t>
            </a:r>
            <a:r>
              <a:rPr lang="zh-CN" altLang="en-US" sz="3600" b="1" dirty="0">
                <a:solidFill>
                  <a:srgbClr val="A10032"/>
                </a:solidFill>
                <a:latin typeface="SimHei" panose="02010609060101010101" pitchFamily="49" charset="-122"/>
                <a:ea typeface="SimHei" panose="02010609060101010101" pitchFamily="49" charset="-122"/>
                <a:cs typeface="Times" charset="0"/>
              </a:rPr>
              <a:t>技术</a:t>
            </a:r>
            <a:r>
              <a:rPr lang="en-US" altLang="zh-CN" sz="3600" b="1" dirty="0">
                <a:solidFill>
                  <a:srgbClr val="A10032"/>
                </a:solidFill>
                <a:latin typeface="SimHei" panose="02010609060101010101" pitchFamily="49" charset="-122"/>
                <a:ea typeface="SimHei" panose="02010609060101010101" pitchFamily="49" charset="-122"/>
                <a:cs typeface="Times" charset="0"/>
              </a:rPr>
              <a:t>-</a:t>
            </a:r>
            <a:r>
              <a:rPr lang="zh-CN" altLang="en-US" sz="3600" b="1" dirty="0">
                <a:solidFill>
                  <a:srgbClr val="A10032"/>
                </a:solidFill>
                <a:latin typeface="SimHei" panose="02010609060101010101" pitchFamily="49" charset="-122"/>
                <a:ea typeface="SimHei" panose="02010609060101010101" pitchFamily="49" charset="-122"/>
                <a:cs typeface="Times" charset="0"/>
              </a:rPr>
              <a:t>深度学习技术与大模型</a:t>
            </a:r>
          </a:p>
        </p:txBody>
      </p:sp>
      <p:sp>
        <p:nvSpPr>
          <p:cNvPr id="4" name="Rectangle 3"/>
          <p:cNvSpPr/>
          <p:nvPr/>
        </p:nvSpPr>
        <p:spPr>
          <a:xfrm>
            <a:off x="476921" y="1264906"/>
            <a:ext cx="10840123" cy="537839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400" dirty="0"/>
              <a:t>近年来，以大模型为代表的深度学习技术发展迅猛，涌现出惊人的</a:t>
            </a:r>
            <a:r>
              <a:rPr lang="zh-CN" altLang="en-US" sz="2400" dirty="0" smtClean="0"/>
              <a:t>能力</a:t>
            </a:r>
            <a:endParaRPr lang="en-US" altLang="zh-CN" sz="2400" dirty="0" smtClean="0"/>
          </a:p>
          <a:p>
            <a:pPr marL="285750" indent="-285750" algn="just">
              <a:lnSpc>
                <a:spcPct val="150000"/>
              </a:lnSpc>
              <a:buFont typeface="Wingdings" panose="05000000000000000000" pitchFamily="2" charset="2"/>
              <a:buChar char="Ø"/>
            </a:pPr>
            <a:r>
              <a:rPr lang="zh-CN" altLang="en-US" sz="2400" dirty="0" smtClean="0"/>
              <a:t>深度</a:t>
            </a:r>
            <a:r>
              <a:rPr lang="zh-CN" altLang="en-US" sz="2400" dirty="0"/>
              <a:t>学习技术以及大模型也逐渐被人们运用到到智慧金融以及量化交易</a:t>
            </a:r>
            <a:r>
              <a:rPr lang="zh-CN" altLang="en-US" sz="2400" dirty="0" smtClean="0"/>
              <a:t>中</a:t>
            </a:r>
            <a:endParaRPr lang="en-US" altLang="zh-CN" sz="2400" dirty="0" smtClean="0"/>
          </a:p>
          <a:p>
            <a:pPr marL="742950" lvl="1" indent="-285750" algn="just">
              <a:lnSpc>
                <a:spcPct val="150000"/>
              </a:lnSpc>
              <a:buFont typeface="Wingdings" panose="05000000000000000000" pitchFamily="2" charset="2"/>
              <a:buChar char="Ø"/>
            </a:pPr>
            <a:r>
              <a:rPr lang="en-US" altLang="zh-CN" sz="2400" dirty="0" smtClean="0"/>
              <a:t>2022</a:t>
            </a:r>
            <a:r>
              <a:rPr lang="zh-CN" altLang="en-US" sz="2400" dirty="0"/>
              <a:t>年</a:t>
            </a:r>
            <a:r>
              <a:rPr lang="en-US" altLang="zh-CN" sz="2400" dirty="0"/>
              <a:t>OpenAI</a:t>
            </a:r>
            <a:r>
              <a:rPr lang="zh-CN" altLang="en-US" sz="2400" dirty="0"/>
              <a:t>发布</a:t>
            </a:r>
            <a:r>
              <a:rPr lang="en-US" altLang="zh-CN" sz="2400" dirty="0"/>
              <a:t>ChatGPT</a:t>
            </a:r>
            <a:r>
              <a:rPr lang="zh-CN" altLang="en-US" sz="2400" dirty="0"/>
              <a:t>以来，大模型的潜力为人们所</a:t>
            </a:r>
            <a:r>
              <a:rPr lang="zh-CN" altLang="en-US" sz="2400" dirty="0" smtClean="0"/>
              <a:t>认识</a:t>
            </a:r>
            <a:endParaRPr lang="en-US" altLang="zh-CN" sz="2400" dirty="0" smtClean="0"/>
          </a:p>
          <a:p>
            <a:pPr marL="742950" lvl="1" indent="-285750" algn="just">
              <a:lnSpc>
                <a:spcPct val="150000"/>
              </a:lnSpc>
              <a:buFont typeface="Wingdings" panose="05000000000000000000" pitchFamily="2" charset="2"/>
              <a:buChar char="Ø"/>
            </a:pPr>
            <a:r>
              <a:rPr lang="zh-CN" altLang="en-US" sz="2400" dirty="0" smtClean="0"/>
              <a:t>人们</a:t>
            </a:r>
            <a:r>
              <a:rPr lang="zh-CN" altLang="en-US" sz="2400" dirty="0"/>
              <a:t>开始考虑利用金融领域的语料，训练领域大模型，为智慧金融赋</a:t>
            </a:r>
            <a:r>
              <a:rPr lang="zh-CN" altLang="en-US" sz="2400" dirty="0" smtClean="0"/>
              <a:t>能</a:t>
            </a:r>
            <a:endParaRPr lang="en-US" altLang="zh-CN" sz="2400" dirty="0" smtClean="0"/>
          </a:p>
          <a:p>
            <a:pPr marL="285750" lvl="1" indent="-285750" algn="just">
              <a:lnSpc>
                <a:spcPct val="150000"/>
              </a:lnSpc>
              <a:buFont typeface="Wingdings" panose="05000000000000000000" pitchFamily="2" charset="2"/>
              <a:buChar char="Ø"/>
            </a:pPr>
            <a:r>
              <a:rPr lang="en-US" altLang="zh-CN" sz="2100" dirty="0" smtClean="0"/>
              <a:t> </a:t>
            </a:r>
          </a:p>
          <a:p>
            <a:pPr marL="285750" lvl="1" indent="-285750" algn="just">
              <a:lnSpc>
                <a:spcPct val="150000"/>
              </a:lnSpc>
              <a:buFont typeface="Wingdings" panose="05000000000000000000" pitchFamily="2" charset="2"/>
              <a:buChar char="Ø"/>
            </a:pPr>
            <a:r>
              <a:rPr lang="zh-CN" altLang="zh-CN" sz="2300" dirty="0" smtClean="0"/>
              <a:t>假设</a:t>
            </a:r>
            <a:r>
              <a:rPr lang="zh-CN" altLang="zh-CN" sz="2300" dirty="0"/>
              <a:t>我们把有史以所有上市公司的股票价格变化、基本面数据、微观经济数据、宏观经济数据、统计数据、经济政策汇率利率、财经新闻等，集中起来形成一个大规模的预料，训练大模型，那么这个大模型能够涌现什么智能，多大程度上帮助投资经理、研究员、交易员完成其工作，值得</a:t>
            </a:r>
            <a:r>
              <a:rPr lang="zh-CN" altLang="zh-CN" sz="2300" dirty="0" smtClean="0"/>
              <a:t>期待</a:t>
            </a:r>
            <a:endParaRPr lang="zh-CN" altLang="en-US" sz="2300" dirty="0"/>
          </a:p>
          <a:p>
            <a:pPr marL="285750" indent="-285750" algn="just">
              <a:lnSpc>
                <a:spcPct val="150000"/>
              </a:lnSpc>
              <a:buFont typeface="Wingdings" panose="05000000000000000000" pitchFamily="2" charset="2"/>
              <a:buChar char="Ø"/>
            </a:pP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007637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29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4778231"/>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300" b="1" dirty="0" smtClean="0"/>
              <a:t>大模型简介</a:t>
            </a:r>
            <a:endParaRPr lang="en-US" altLang="zh-CN" sz="2300" b="1" dirty="0" smtClean="0"/>
          </a:p>
          <a:p>
            <a:pPr marL="742950" lvl="2" indent="-285750" algn="just">
              <a:lnSpc>
                <a:spcPct val="150000"/>
              </a:lnSpc>
              <a:buFont typeface="Wingdings" panose="05000000000000000000" pitchFamily="2" charset="2"/>
              <a:buChar char="Ø"/>
            </a:pPr>
            <a:r>
              <a:rPr lang="zh-CN" altLang="zh-CN" dirty="0"/>
              <a:t>大模型，是大语言模型的简称，是指具有大规模参数和复杂计算结构的机器学习</a:t>
            </a:r>
            <a:r>
              <a:rPr lang="zh-CN" altLang="zh-CN" dirty="0" smtClean="0"/>
              <a:t>模型</a:t>
            </a:r>
            <a:endParaRPr lang="en-US" altLang="zh-CN" dirty="0" smtClean="0"/>
          </a:p>
          <a:p>
            <a:pPr marL="1200150" lvl="3" indent="-285750" algn="just">
              <a:lnSpc>
                <a:spcPct val="150000"/>
              </a:lnSpc>
              <a:buFont typeface="Wingdings" panose="05000000000000000000" pitchFamily="2" charset="2"/>
              <a:buChar char="Ø"/>
            </a:pPr>
            <a:r>
              <a:rPr lang="zh-CN" altLang="zh-CN" dirty="0" smtClean="0"/>
              <a:t>这些</a:t>
            </a:r>
            <a:r>
              <a:rPr lang="zh-CN" altLang="zh-CN" dirty="0"/>
              <a:t>模型通常由深度神经网络构建而成，拥有数十亿甚至数千亿个</a:t>
            </a:r>
            <a:r>
              <a:rPr lang="zh-CN" altLang="zh-CN" dirty="0" smtClean="0"/>
              <a:t>参数</a:t>
            </a:r>
            <a:endParaRPr lang="en-US" altLang="zh-CN" dirty="0" smtClean="0"/>
          </a:p>
          <a:p>
            <a:pPr marL="1200150" lvl="3" indent="-285750" algn="just">
              <a:lnSpc>
                <a:spcPct val="150000"/>
              </a:lnSpc>
              <a:buFont typeface="Wingdings" panose="05000000000000000000" pitchFamily="2" charset="2"/>
              <a:buChar char="Ø"/>
            </a:pPr>
            <a:r>
              <a:rPr lang="zh-CN" altLang="zh-CN" dirty="0"/>
              <a:t>大模型通过海量训练数据来学习复杂的模式和特征，具有更强大的泛化能力，可以对未见过的数据做出准确的</a:t>
            </a:r>
            <a:r>
              <a:rPr lang="zh-CN" altLang="zh-CN" dirty="0" smtClean="0"/>
              <a:t>预测</a:t>
            </a:r>
            <a:endParaRPr lang="en-US" altLang="zh-CN" dirty="0" smtClean="0"/>
          </a:p>
          <a:p>
            <a:pPr marL="1200150" lvl="3" indent="-285750" algn="just">
              <a:lnSpc>
                <a:spcPct val="150000"/>
              </a:lnSpc>
              <a:buFont typeface="Wingdings" panose="05000000000000000000" pitchFamily="2" charset="2"/>
              <a:buChar char="Ø"/>
            </a:pPr>
            <a:r>
              <a:rPr lang="zh-CN" altLang="zh-CN" dirty="0"/>
              <a:t>随着训练数据和参数规模不断扩大，达到一定的临界规模后，神经网络模型表现出了一些未能预测的、复杂的能力和</a:t>
            </a:r>
            <a:r>
              <a:rPr lang="zh-CN" altLang="zh-CN" dirty="0" smtClean="0"/>
              <a:t>特性</a:t>
            </a:r>
            <a:r>
              <a:rPr lang="en-US" altLang="zh-CN" dirty="0" smtClean="0"/>
              <a:t>——</a:t>
            </a:r>
            <a:r>
              <a:rPr lang="zh-CN" altLang="en-US" dirty="0" smtClean="0"/>
              <a:t>“涌现”能力</a:t>
            </a:r>
            <a:endParaRPr lang="en-US" altLang="zh-CN" dirty="0" smtClean="0"/>
          </a:p>
          <a:p>
            <a:pPr marL="742950" lvl="2" indent="-285750" algn="just">
              <a:lnSpc>
                <a:spcPct val="150000"/>
              </a:lnSpc>
              <a:buFont typeface="Wingdings" panose="05000000000000000000" pitchFamily="2" charset="2"/>
              <a:buChar char="Ø"/>
            </a:pPr>
            <a:r>
              <a:rPr lang="zh-CN" altLang="zh-CN" dirty="0"/>
              <a:t>主流的大模型，大部分是基于</a:t>
            </a:r>
            <a:r>
              <a:rPr lang="en-US" altLang="zh-CN" dirty="0"/>
              <a:t>2017</a:t>
            </a:r>
            <a:r>
              <a:rPr lang="zh-CN" altLang="zh-CN" dirty="0"/>
              <a:t>年发表的</a:t>
            </a:r>
            <a:r>
              <a:rPr lang="en-US" altLang="zh-CN" dirty="0"/>
              <a:t>Transformer</a:t>
            </a:r>
            <a:r>
              <a:rPr lang="zh-CN" altLang="zh-CN" dirty="0"/>
              <a:t>神经网络架构进行构建</a:t>
            </a:r>
            <a:r>
              <a:rPr lang="zh-CN" altLang="zh-CN" dirty="0" smtClean="0"/>
              <a:t>的</a:t>
            </a:r>
            <a:endParaRPr lang="en-US" altLang="zh-CN" dirty="0" smtClean="0"/>
          </a:p>
          <a:p>
            <a:pPr marL="1200150" lvl="3" indent="-285750" algn="just">
              <a:lnSpc>
                <a:spcPct val="150000"/>
              </a:lnSpc>
              <a:buFont typeface="Wingdings" panose="05000000000000000000" pitchFamily="2" charset="2"/>
              <a:buChar char="Ø"/>
            </a:pPr>
            <a:r>
              <a:rPr lang="zh-CN" altLang="zh-CN" dirty="0"/>
              <a:t>大模型不仅具有文本生成和对话的能力，还具有逻辑推理、数学推理、编写程序等能力，多模态大模型甚至能够理解视频和图片，经过特殊设计的大模型比如</a:t>
            </a:r>
            <a:r>
              <a:rPr lang="en-US" altLang="zh-CN" dirty="0" err="1"/>
              <a:t>Sora</a:t>
            </a:r>
            <a:r>
              <a:rPr lang="zh-CN" altLang="zh-CN" dirty="0"/>
              <a:t>，可以根据用户的提示，直接生成一定长度的视频</a:t>
            </a:r>
            <a:endParaRPr lang="en-US" altLang="zh-CN" dirty="0" smtClean="0"/>
          </a:p>
        </p:txBody>
      </p:sp>
    </p:spTree>
    <p:extLst>
      <p:ext uri="{BB962C8B-B14F-4D97-AF65-F5344CB8AC3E}">
        <p14:creationId xmlns:p14="http://schemas.microsoft.com/office/powerpoint/2010/main" val="252228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数据科学实践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的知识</a:t>
            </a:r>
            <a:r>
              <a:rPr lang="zh-CN" altLang="en-US" sz="3733" b="1" dirty="0">
                <a:solidFill>
                  <a:srgbClr val="A10032"/>
                </a:solidFill>
                <a:latin typeface="SimHei" panose="02010609060101010101" pitchFamily="49" charset="-122"/>
                <a:ea typeface="SimHei" panose="02010609060101010101" pitchFamily="49" charset="-122"/>
                <a:cs typeface="Times" charset="0"/>
              </a:rPr>
              <a:t>图谱与本讲重点</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352339"/>
            <a:ext cx="108401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700" dirty="0" smtClean="0">
                <a:latin typeface="Times New Roman" panose="02020603050405020304" pitchFamily="18" charset="0"/>
                <a:ea typeface="宋体" panose="02010600030101010101" pitchFamily="2" charset="-122"/>
                <a:cs typeface="Times New Roman" panose="02020603050405020304" pitchFamily="18" charset="0"/>
              </a:rPr>
              <a:t>教材知识图谱：知识点之间联系。</a:t>
            </a:r>
            <a:endParaRPr lang="en-US" altLang="zh-CN" sz="270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2700" dirty="0" smtClean="0">
                <a:latin typeface="Times New Roman" panose="02020603050405020304" pitchFamily="18" charset="0"/>
                <a:ea typeface="宋体" panose="02010600030101010101" pitchFamily="2" charset="-122"/>
                <a:cs typeface="Times New Roman" panose="02020603050405020304" pitchFamily="18" charset="0"/>
              </a:rPr>
              <a:t>本讲涉及的知识</a:t>
            </a:r>
            <a:r>
              <a:rPr lang="zh-CN" altLang="en-US" sz="2700" dirty="0" smtClean="0">
                <a:latin typeface="Times New Roman" panose="02020603050405020304" pitchFamily="18" charset="0"/>
                <a:ea typeface="宋体" panose="02010600030101010101" pitchFamily="2" charset="-122"/>
                <a:cs typeface="Times New Roman" panose="02020603050405020304" pitchFamily="18" charset="0"/>
              </a:rPr>
              <a:t>点</a:t>
            </a:r>
            <a:r>
              <a:rPr lang="zh-CN" altLang="en-US" sz="2700" dirty="0" smtClean="0">
                <a:latin typeface="Times New Roman" panose="02020603050405020304" pitchFamily="18" charset="0"/>
                <a:ea typeface="宋体" panose="02010600030101010101" pitchFamily="2" charset="-122"/>
                <a:cs typeface="Times New Roman" panose="02020603050405020304" pitchFamily="18" charset="0"/>
              </a:rPr>
              <a:t>（红框内）</a:t>
            </a:r>
            <a:endParaRPr lang="en-US" sz="27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1848120" y="3184629"/>
            <a:ext cx="2903529" cy="278368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2756811" y="2668994"/>
            <a:ext cx="649537" cy="507831"/>
          </a:xfrm>
          <a:prstGeom prst="rect">
            <a:avLst/>
          </a:prstGeom>
        </p:spPr>
        <p:txBody>
          <a:bodyPr wrap="none">
            <a:spAutoFit/>
          </a:bodyPr>
          <a:lstStyle/>
          <a:p>
            <a:pPr algn="just">
              <a:lnSpc>
                <a:spcPct val="150000"/>
              </a:lnSpc>
            </a:pP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概论</a:t>
            </a:r>
          </a:p>
        </p:txBody>
      </p:sp>
      <p:sp>
        <p:nvSpPr>
          <p:cNvPr id="8" name="矩形 7"/>
          <p:cNvSpPr/>
          <p:nvPr/>
        </p:nvSpPr>
        <p:spPr>
          <a:xfrm>
            <a:off x="6889471" y="2659473"/>
            <a:ext cx="1114408" cy="507831"/>
          </a:xfrm>
          <a:prstGeom prst="rect">
            <a:avLst/>
          </a:prstGeom>
        </p:spPr>
        <p:txBody>
          <a:bodyPr wrap="none">
            <a:spAutoFit/>
          </a:bodyPr>
          <a:lstStyle/>
          <a:p>
            <a:pPr algn="just">
              <a:lnSpc>
                <a:spcPct val="150000"/>
              </a:lnSpc>
            </a:pP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行业案例</a:t>
            </a:r>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p:cNvSpPr/>
          <p:nvPr/>
        </p:nvSpPr>
        <p:spPr>
          <a:xfrm>
            <a:off x="2090477" y="3439887"/>
            <a:ext cx="2428567" cy="150514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zh-CN" altLang="en-US" b="1"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基本概念</a:t>
            </a:r>
          </a:p>
          <a:p>
            <a:pPr marL="285750" indent="-285750" algn="just">
              <a:buFont typeface="Arial" panose="020B0604020202020204" pitchFamily="34" charset="0"/>
              <a:buChar char="•"/>
            </a:pPr>
            <a:r>
              <a:rPr lang="en-US" altLang="zh-CN"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CRISP-DM</a:t>
            </a:r>
            <a:r>
              <a:rPr lang="zh-CN" altLang="en-US"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介绍</a:t>
            </a:r>
          </a:p>
          <a:p>
            <a:pPr marL="285750" indent="-285750" algn="just">
              <a:buFont typeface="Arial" panose="020B0604020202020204" pitchFamily="34" charset="0"/>
              <a:buChar char="•"/>
            </a:pPr>
            <a:r>
              <a:rPr lang="zh-CN" altLang="en-US"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可信数据科学介绍</a:t>
            </a:r>
          </a:p>
          <a:p>
            <a:pPr algn="just"/>
            <a:endParaRPr lang="zh-CN" altLang="en-US"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p:cNvSpPr/>
          <p:nvPr/>
        </p:nvSpPr>
        <p:spPr>
          <a:xfrm>
            <a:off x="6370713" y="3217860"/>
            <a:ext cx="4946331" cy="336142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6613069" y="3350214"/>
            <a:ext cx="4137206" cy="301484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lnSpc>
                <a:spcPct val="150000"/>
              </a:lnSpc>
            </a:pPr>
            <a:r>
              <a:rPr lang="zh-CN" altLang="en-US" b="1"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行业案例</a:t>
            </a:r>
            <a:endParaRPr lang="en-US" altLang="zh-CN" b="1"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智慧农业中的粮食产量</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预测</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制造业中的产品质量</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优化</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金融行业中的量化</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交易</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医疗行业中的病变</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识别</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互联网行业中的社交群组</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推荐</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公益事业中的危化品知识库</a:t>
            </a:r>
            <a:r>
              <a:rPr lang="zh-CN"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问答</a:t>
            </a:r>
            <a:endParaRPr lang="en-US" altLang="zh-CN"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右箭头 11"/>
          <p:cNvSpPr/>
          <p:nvPr/>
        </p:nvSpPr>
        <p:spPr>
          <a:xfrm>
            <a:off x="5082444" y="4495334"/>
            <a:ext cx="1194619" cy="850491"/>
          </a:xfrm>
          <a:prstGeom prst="rightArrow">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圆角矩形 12"/>
          <p:cNvSpPr/>
          <p:nvPr/>
        </p:nvSpPr>
        <p:spPr>
          <a:xfrm>
            <a:off x="6694879" y="4669469"/>
            <a:ext cx="3391091" cy="42176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6749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116238"/>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300" b="1" dirty="0" smtClean="0"/>
              <a:t>大模型</a:t>
            </a:r>
            <a:r>
              <a:rPr lang="zh-CN" altLang="zh-CN" sz="2300" b="1" dirty="0" smtClean="0"/>
              <a:t>在</a:t>
            </a:r>
            <a:r>
              <a:rPr lang="zh-CN" altLang="zh-CN" sz="2300" b="1" dirty="0"/>
              <a:t>金融领域的应用潜能</a:t>
            </a:r>
            <a:endParaRPr lang="en-US" altLang="zh-CN" sz="2300" b="1" dirty="0"/>
          </a:p>
          <a:p>
            <a:pPr marL="742950" lvl="2" indent="-285750" algn="just">
              <a:lnSpc>
                <a:spcPct val="150000"/>
              </a:lnSpc>
              <a:buFont typeface="Wingdings" panose="05000000000000000000" pitchFamily="2" charset="2"/>
              <a:buChar char="Ø"/>
            </a:pPr>
            <a:r>
              <a:rPr lang="zh-CN" altLang="en-US" dirty="0" smtClean="0"/>
              <a:t>大模型</a:t>
            </a:r>
            <a:r>
              <a:rPr lang="zh-CN" altLang="zh-CN" dirty="0"/>
              <a:t>强大的上下文</a:t>
            </a:r>
            <a:r>
              <a:rPr lang="en-US" altLang="zh-CN" dirty="0"/>
              <a:t>(Context)</a:t>
            </a:r>
            <a:r>
              <a:rPr lang="zh-CN" altLang="zh-CN" dirty="0"/>
              <a:t>处理和理解</a:t>
            </a:r>
            <a:r>
              <a:rPr lang="zh-CN" altLang="zh-CN" dirty="0" smtClean="0"/>
              <a:t>能力</a:t>
            </a:r>
            <a:endParaRPr lang="en-US" altLang="zh-CN" dirty="0" smtClean="0"/>
          </a:p>
          <a:p>
            <a:pPr marL="742950" lvl="2" indent="-285750" algn="just">
              <a:lnSpc>
                <a:spcPct val="150000"/>
              </a:lnSpc>
              <a:buFont typeface="Wingdings" panose="05000000000000000000" pitchFamily="2" charset="2"/>
              <a:buChar char="Ø"/>
            </a:pPr>
            <a:endParaRPr lang="en-US" altLang="zh-CN" dirty="0" smtClean="0"/>
          </a:p>
          <a:p>
            <a:pPr marL="742950" lvl="2" indent="-285750" algn="just">
              <a:lnSpc>
                <a:spcPct val="150000"/>
              </a:lnSpc>
              <a:buFont typeface="Wingdings" panose="05000000000000000000" pitchFamily="2" charset="2"/>
              <a:buChar char="Ø"/>
            </a:pPr>
            <a:r>
              <a:rPr lang="zh-CN" altLang="zh-CN" dirty="0" smtClean="0"/>
              <a:t>在</a:t>
            </a:r>
            <a:r>
              <a:rPr lang="zh-CN" altLang="zh-CN" dirty="0"/>
              <a:t>股票交易中，众多的经济变量驱动了股票价格的运动，当我们把相关的资料，包括历史价格、基本面数据、统计数据、宏观经济微观经济数据、财经新闻、经济政策等输入到大模型，那么大模型可以从比较宽的山下文环境下，去识别出重要的因素，帮助我们预判价格的</a:t>
            </a:r>
            <a:r>
              <a:rPr lang="zh-CN" altLang="zh-CN" dirty="0" smtClean="0"/>
              <a:t>运动</a:t>
            </a:r>
            <a:endParaRPr lang="en-US" altLang="zh-CN" dirty="0" smtClean="0"/>
          </a:p>
          <a:p>
            <a:pPr marL="742950" lvl="2" indent="-285750" algn="just">
              <a:lnSpc>
                <a:spcPct val="150000"/>
              </a:lnSpc>
              <a:buFont typeface="Wingdings" panose="05000000000000000000" pitchFamily="2" charset="2"/>
              <a:buChar char="Ø"/>
            </a:pPr>
            <a:endParaRPr lang="en-US" altLang="zh-CN" dirty="0" smtClean="0"/>
          </a:p>
        </p:txBody>
      </p:sp>
    </p:spTree>
    <p:extLst>
      <p:ext uri="{BB962C8B-B14F-4D97-AF65-F5344CB8AC3E}">
        <p14:creationId xmlns:p14="http://schemas.microsoft.com/office/powerpoint/2010/main" val="4091642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586145"/>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1700" b="1" dirty="0" smtClean="0"/>
              <a:t>大模型</a:t>
            </a:r>
            <a:r>
              <a:rPr lang="zh-CN" altLang="zh-CN" sz="1700" b="1" dirty="0" smtClean="0"/>
              <a:t>在</a:t>
            </a:r>
            <a:r>
              <a:rPr lang="zh-CN" altLang="zh-CN" sz="1700" b="1" dirty="0"/>
              <a:t>金融领域的应用潜能</a:t>
            </a:r>
            <a:endParaRPr lang="en-US" altLang="zh-CN" sz="1700" b="1" dirty="0"/>
          </a:p>
          <a:p>
            <a:pPr marL="742950" lvl="2" indent="-285750" algn="just">
              <a:lnSpc>
                <a:spcPct val="150000"/>
              </a:lnSpc>
              <a:buFont typeface="Wingdings" panose="05000000000000000000" pitchFamily="2" charset="2"/>
              <a:buChar char="Ø"/>
            </a:pPr>
            <a:r>
              <a:rPr lang="zh-CN" altLang="zh-CN" sz="1700" dirty="0"/>
              <a:t>在</a:t>
            </a:r>
            <a:r>
              <a:rPr lang="zh-CN" altLang="zh-CN" sz="1700" b="1" dirty="0"/>
              <a:t>智能客服</a:t>
            </a:r>
            <a:r>
              <a:rPr lang="zh-CN" altLang="zh-CN" sz="1700" dirty="0"/>
              <a:t>方面，大模型给出的对话结果，比传统的对话系统的结果更加自然，更加具有针对性，客户的满意度更</a:t>
            </a:r>
            <a:r>
              <a:rPr lang="zh-CN" altLang="zh-CN" sz="1700" dirty="0" smtClean="0"/>
              <a:t>高</a:t>
            </a:r>
            <a:endParaRPr lang="en-US" altLang="zh-CN" sz="1700" dirty="0" smtClean="0"/>
          </a:p>
          <a:p>
            <a:pPr marL="742950" lvl="2" indent="-285750" algn="just">
              <a:lnSpc>
                <a:spcPct val="150000"/>
              </a:lnSpc>
              <a:buFont typeface="Wingdings" panose="05000000000000000000" pitchFamily="2" charset="2"/>
              <a:buChar char="Ø"/>
            </a:pPr>
            <a:r>
              <a:rPr lang="zh-CN" altLang="zh-CN" sz="1700" dirty="0" smtClean="0"/>
              <a:t>当</a:t>
            </a:r>
            <a:r>
              <a:rPr lang="zh-CN" altLang="zh-CN" sz="1700" dirty="0"/>
              <a:t>大模型经过领域预料的训练和微调，我们可以把大模型运用到</a:t>
            </a:r>
            <a:r>
              <a:rPr lang="zh-CN" altLang="zh-CN" sz="1700" b="1" dirty="0"/>
              <a:t>智能投研</a:t>
            </a:r>
            <a:r>
              <a:rPr lang="zh-CN" altLang="zh-CN" sz="1700" dirty="0"/>
              <a:t>中来，我们可以向大模型询问诸如“请用</a:t>
            </a:r>
            <a:r>
              <a:rPr lang="en-US" altLang="zh-CN" sz="1700" dirty="0"/>
              <a:t>500</a:t>
            </a:r>
            <a:r>
              <a:rPr lang="zh-CN" altLang="zh-CN" sz="1700" dirty="0"/>
              <a:t>个字介绍某公司最近半年来的财务</a:t>
            </a:r>
            <a:r>
              <a:rPr lang="zh-CN" altLang="zh-CN" sz="1700" dirty="0" smtClean="0"/>
              <a:t>表现”</a:t>
            </a:r>
            <a:r>
              <a:rPr lang="zh-CN" altLang="zh-CN" sz="1700" dirty="0"/>
              <a:t>，大模型即可给出相关的结果，这些结果是在大量的事实和数据的基础上得出</a:t>
            </a:r>
            <a:r>
              <a:rPr lang="zh-CN" altLang="zh-CN" sz="1700" dirty="0" smtClean="0"/>
              <a:t>的</a:t>
            </a:r>
            <a:r>
              <a:rPr lang="zh-CN" altLang="en-US" sz="1700" dirty="0"/>
              <a:t>；</a:t>
            </a:r>
            <a:r>
              <a:rPr lang="zh-CN" altLang="zh-CN" sz="1700" dirty="0" smtClean="0"/>
              <a:t>在</a:t>
            </a:r>
            <a:r>
              <a:rPr lang="zh-CN" altLang="zh-CN" sz="1700" dirty="0"/>
              <a:t>这个场景中，大模型甚至能够从图片</a:t>
            </a:r>
            <a:r>
              <a:rPr lang="en-US" altLang="zh-CN" sz="1700" dirty="0"/>
              <a:t>(</a:t>
            </a:r>
            <a:r>
              <a:rPr lang="zh-CN" altLang="zh-CN" sz="1700" dirty="0"/>
              <a:t>比如当前财年各个季度的营收和利润</a:t>
            </a:r>
            <a:r>
              <a:rPr lang="en-US" altLang="zh-CN" sz="1700" dirty="0"/>
              <a:t>)</a:t>
            </a:r>
            <a:r>
              <a:rPr lang="zh-CN" altLang="zh-CN" sz="1700" dirty="0"/>
              <a:t>中识别文字，从视频</a:t>
            </a:r>
            <a:r>
              <a:rPr lang="en-US" altLang="zh-CN" sz="1700" dirty="0"/>
              <a:t>(</a:t>
            </a:r>
            <a:r>
              <a:rPr lang="zh-CN" altLang="zh-CN" sz="1700" dirty="0"/>
              <a:t>比如公司领导发表的演讲</a:t>
            </a:r>
            <a:r>
              <a:rPr lang="en-US" altLang="zh-CN" sz="1700" dirty="0"/>
              <a:t>)</a:t>
            </a:r>
            <a:r>
              <a:rPr lang="zh-CN" altLang="zh-CN" sz="1700" dirty="0"/>
              <a:t>中理解</a:t>
            </a:r>
            <a:r>
              <a:rPr lang="zh-CN" altLang="zh-CN" sz="1700" dirty="0" smtClean="0"/>
              <a:t>事件</a:t>
            </a:r>
            <a:endParaRPr lang="en-US" altLang="zh-CN" sz="1700" dirty="0" smtClean="0"/>
          </a:p>
          <a:p>
            <a:pPr marL="742950" lvl="2" indent="-285750" algn="just">
              <a:lnSpc>
                <a:spcPct val="150000"/>
              </a:lnSpc>
              <a:buFont typeface="Wingdings" panose="05000000000000000000" pitchFamily="2" charset="2"/>
              <a:buChar char="Ø"/>
            </a:pPr>
            <a:r>
              <a:rPr lang="zh-CN" altLang="zh-CN" sz="1700" dirty="0" smtClean="0"/>
              <a:t>在</a:t>
            </a:r>
            <a:r>
              <a:rPr lang="zh-CN" altLang="zh-CN" sz="1700" b="1" dirty="0"/>
              <a:t>智能投顾</a:t>
            </a:r>
            <a:r>
              <a:rPr lang="zh-CN" altLang="zh-CN" sz="1700" dirty="0"/>
              <a:t>领域，我们可以向大模型询问“请问对于风险厌恶型投资者来讲，最近应该投资什么金融资产？”，大模型可以给出一个可行的建议，财务顾问可以在这个建议的基础上，进一步和客户充分沟通，最后给出投资</a:t>
            </a:r>
            <a:r>
              <a:rPr lang="zh-CN" altLang="zh-CN" sz="1700" dirty="0" smtClean="0"/>
              <a:t>建议</a:t>
            </a:r>
            <a:endParaRPr lang="en-US" altLang="zh-CN" sz="1700" dirty="0" smtClean="0"/>
          </a:p>
          <a:p>
            <a:pPr marL="742950" lvl="2" indent="-285750" algn="just">
              <a:lnSpc>
                <a:spcPct val="150000"/>
              </a:lnSpc>
              <a:buFont typeface="Wingdings" panose="05000000000000000000" pitchFamily="2" charset="2"/>
              <a:buChar char="Ø"/>
            </a:pPr>
            <a:r>
              <a:rPr lang="zh-CN" altLang="zh-CN" sz="1700" dirty="0" smtClean="0"/>
              <a:t>在</a:t>
            </a:r>
            <a:r>
              <a:rPr lang="zh-CN" altLang="zh-CN" sz="1700" b="1" dirty="0"/>
              <a:t>量化交易</a:t>
            </a:r>
            <a:r>
              <a:rPr lang="zh-CN" altLang="zh-CN" sz="1700" dirty="0"/>
              <a:t>领域，已经有很多的投资者尝试运用大模型帮助选</a:t>
            </a:r>
            <a:r>
              <a:rPr lang="zh-CN" altLang="zh-CN" sz="1700" dirty="0" smtClean="0"/>
              <a:t>股</a:t>
            </a:r>
            <a:r>
              <a:rPr lang="zh-CN" altLang="en-US" sz="1700" dirty="0" smtClean="0"/>
              <a:t>；</a:t>
            </a:r>
            <a:r>
              <a:rPr lang="zh-CN" altLang="zh-CN" sz="1700" dirty="0" smtClean="0"/>
              <a:t>在</a:t>
            </a:r>
            <a:r>
              <a:rPr lang="zh-CN" altLang="zh-CN" sz="1700" dirty="0"/>
              <a:t>交易择时方面，大模型注意到众多经济变量和价格运动的关系，帮助我们选择合适的买入和卖出的</a:t>
            </a:r>
            <a:r>
              <a:rPr lang="zh-CN" altLang="zh-CN" sz="1700" dirty="0" smtClean="0"/>
              <a:t>时机</a:t>
            </a:r>
            <a:endParaRPr lang="en-US" altLang="zh-CN" sz="1700" dirty="0" smtClean="0"/>
          </a:p>
          <a:p>
            <a:pPr marL="742950" lvl="2" indent="-285750" algn="just">
              <a:lnSpc>
                <a:spcPct val="150000"/>
              </a:lnSpc>
              <a:buFont typeface="Wingdings" panose="05000000000000000000" pitchFamily="2" charset="2"/>
              <a:buChar char="Ø"/>
            </a:pPr>
            <a:r>
              <a:rPr lang="zh-CN" altLang="zh-CN" sz="1700" dirty="0" smtClean="0"/>
              <a:t>由于</a:t>
            </a:r>
            <a:r>
              <a:rPr lang="zh-CN" altLang="zh-CN" sz="1700" dirty="0"/>
              <a:t>有</a:t>
            </a:r>
            <a:r>
              <a:rPr lang="zh-CN" altLang="zh-CN" sz="1700" b="1" dirty="0"/>
              <a:t>思维链技术</a:t>
            </a:r>
            <a:r>
              <a:rPr lang="zh-CN" altLang="zh-CN" sz="1700" dirty="0"/>
              <a:t>的加持，大模型不仅能够给出结论，还能够把其决策过程涉及的关键步骤和主要依据给出来，形成一个链条，帮助我们判定这样的结论是否</a:t>
            </a:r>
            <a:r>
              <a:rPr lang="zh-CN" altLang="zh-CN" sz="1700" dirty="0" smtClean="0"/>
              <a:t>可靠</a:t>
            </a:r>
            <a:endParaRPr lang="en-US" altLang="zh-CN" sz="1700" dirty="0" smtClean="0"/>
          </a:p>
        </p:txBody>
      </p:sp>
    </p:spTree>
    <p:extLst>
      <p:ext uri="{BB962C8B-B14F-4D97-AF65-F5344CB8AC3E}">
        <p14:creationId xmlns:p14="http://schemas.microsoft.com/office/powerpoint/2010/main" val="3512308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170646"/>
          </a:xfrm>
          <a:prstGeom prst="rect">
            <a:avLst/>
          </a:prstGeom>
        </p:spPr>
        <p:txBody>
          <a:bodyPr wrap="square">
            <a:spAutoFit/>
          </a:bodyPr>
          <a:lstStyle/>
          <a:p>
            <a:pPr marL="285750" lvl="1" indent="-285750" algn="just">
              <a:lnSpc>
                <a:spcPct val="150000"/>
              </a:lnSpc>
              <a:buFont typeface="Wingdings" panose="05000000000000000000" pitchFamily="2" charset="2"/>
              <a:buChar char="Ø"/>
            </a:pPr>
            <a:r>
              <a:rPr lang="zh-CN" altLang="en-US" sz="2000" b="1" dirty="0" smtClean="0"/>
              <a:t>金融领域大</a:t>
            </a:r>
            <a:r>
              <a:rPr lang="zh-CN" altLang="en-US" sz="2000" b="1" dirty="0" smtClean="0"/>
              <a:t>模型：</a:t>
            </a:r>
            <a:r>
              <a:rPr lang="en-US" altLang="zh-CN" sz="2000" dirty="0" err="1" smtClean="0"/>
              <a:t>BloombergGPT</a:t>
            </a:r>
            <a:endParaRPr lang="en-US" altLang="zh-CN" sz="2000" b="1" dirty="0" smtClean="0"/>
          </a:p>
          <a:p>
            <a:pPr marL="742950" lvl="2" indent="-285750" algn="just">
              <a:lnSpc>
                <a:spcPct val="150000"/>
              </a:lnSpc>
              <a:buFont typeface="Wingdings" panose="05000000000000000000" pitchFamily="2" charset="2"/>
              <a:buChar char="Ø"/>
            </a:pPr>
            <a:r>
              <a:rPr lang="en-US" altLang="zh-CN" dirty="0" err="1" smtClean="0"/>
              <a:t>BloombergGPT</a:t>
            </a:r>
            <a:r>
              <a:rPr lang="zh-CN" altLang="zh-CN" dirty="0"/>
              <a:t>是由彭博社</a:t>
            </a:r>
            <a:r>
              <a:rPr lang="en-US" altLang="zh-CN" dirty="0"/>
              <a:t>(Bloomberg)</a:t>
            </a:r>
            <a:r>
              <a:rPr lang="zh-CN" altLang="zh-CN" dirty="0"/>
              <a:t>开发的一个大型语言模型，专门为金融领域设计，这个模型拥有</a:t>
            </a:r>
            <a:r>
              <a:rPr lang="en-US" altLang="zh-CN" dirty="0"/>
              <a:t>500</a:t>
            </a:r>
            <a:r>
              <a:rPr lang="zh-CN" altLang="zh-CN" dirty="0"/>
              <a:t>亿个</a:t>
            </a:r>
            <a:r>
              <a:rPr lang="zh-CN" altLang="zh-CN" dirty="0" smtClean="0"/>
              <a:t>参数</a:t>
            </a:r>
            <a:endParaRPr lang="en-US" altLang="zh-CN" dirty="0" smtClean="0"/>
          </a:p>
          <a:p>
            <a:pPr marL="742950" lvl="2" indent="-285750" algn="just">
              <a:lnSpc>
                <a:spcPct val="150000"/>
              </a:lnSpc>
              <a:buFont typeface="Wingdings" panose="05000000000000000000" pitchFamily="2" charset="2"/>
              <a:buChar char="Ø"/>
            </a:pPr>
            <a:r>
              <a:rPr lang="zh-CN" altLang="zh-CN" dirty="0" smtClean="0"/>
              <a:t>彭博社</a:t>
            </a:r>
            <a:r>
              <a:rPr lang="zh-CN" altLang="zh-CN" dirty="0"/>
              <a:t>构建了一个包含</a:t>
            </a:r>
            <a:r>
              <a:rPr lang="en-US" altLang="zh-CN" dirty="0"/>
              <a:t>3630</a:t>
            </a:r>
            <a:r>
              <a:rPr lang="zh-CN" altLang="zh-CN" dirty="0"/>
              <a:t>亿个</a:t>
            </a:r>
            <a:r>
              <a:rPr lang="en-US" altLang="zh-CN" dirty="0"/>
              <a:t>token</a:t>
            </a:r>
            <a:r>
              <a:rPr lang="zh-CN" altLang="zh-CN" dirty="0"/>
              <a:t>的金融数据集，结合通用数据集，训练这个</a:t>
            </a:r>
            <a:r>
              <a:rPr lang="zh-CN" altLang="zh-CN" dirty="0" smtClean="0"/>
              <a:t>模型</a:t>
            </a:r>
            <a:r>
              <a:rPr lang="zh-CN" altLang="en-US" dirty="0" smtClean="0"/>
              <a:t>；</a:t>
            </a:r>
            <a:r>
              <a:rPr lang="zh-CN" altLang="zh-CN" dirty="0" smtClean="0"/>
              <a:t>由于</a:t>
            </a:r>
            <a:r>
              <a:rPr lang="zh-CN" altLang="zh-CN" dirty="0"/>
              <a:t>其训练数据来自彭博社四十多年的金融数据积累，模型的输出结果在金融领域的准确性和实用性方面，达到较高的</a:t>
            </a:r>
            <a:r>
              <a:rPr lang="zh-CN" altLang="zh-CN" dirty="0" smtClean="0"/>
              <a:t>水平</a:t>
            </a:r>
            <a:endParaRPr lang="en-US" altLang="zh-CN" dirty="0" smtClean="0"/>
          </a:p>
          <a:p>
            <a:pPr marL="742950" lvl="2" indent="-285750" algn="just">
              <a:lnSpc>
                <a:spcPct val="150000"/>
              </a:lnSpc>
              <a:buFont typeface="Wingdings" panose="05000000000000000000" pitchFamily="2" charset="2"/>
              <a:buChar char="Ø"/>
            </a:pPr>
            <a:r>
              <a:rPr lang="en-US" altLang="zh-CN" dirty="0" err="1" smtClean="0"/>
              <a:t>BloombergGPT</a:t>
            </a:r>
            <a:r>
              <a:rPr lang="zh-CN" altLang="zh-CN" dirty="0"/>
              <a:t>提高了各类金融数据的分析处理能力，包括情感分析、命名实体识别、新闻分类和问题回答</a:t>
            </a:r>
            <a:r>
              <a:rPr lang="zh-CN" altLang="zh-CN" dirty="0" smtClean="0"/>
              <a:t>等</a:t>
            </a:r>
            <a:r>
              <a:rPr lang="zh-CN" altLang="en-US" dirty="0" smtClean="0"/>
              <a:t>；</a:t>
            </a:r>
            <a:r>
              <a:rPr lang="zh-CN" altLang="zh-CN" dirty="0" smtClean="0"/>
              <a:t>模型</a:t>
            </a:r>
            <a:r>
              <a:rPr lang="zh-CN" altLang="zh-CN" dirty="0"/>
              <a:t>的评估结果显示，</a:t>
            </a:r>
            <a:r>
              <a:rPr lang="en-US" altLang="zh-CN" dirty="0" err="1"/>
              <a:t>BloombergGPT</a:t>
            </a:r>
            <a:r>
              <a:rPr lang="zh-CN" altLang="zh-CN" dirty="0"/>
              <a:t>在通用任务上能与现有模型相媲美，在金融任务上的表现显著优于现有模型。使得金融从业人员可以应用自然语言处理技术，提高</a:t>
            </a:r>
            <a:r>
              <a:rPr lang="zh-CN" altLang="zh-CN" dirty="0" smtClean="0"/>
              <a:t>工作效率</a:t>
            </a:r>
            <a:endParaRPr lang="en-US" altLang="zh-CN" dirty="0" smtClean="0"/>
          </a:p>
          <a:p>
            <a:pPr marL="742950" lvl="2" indent="-285750" algn="just">
              <a:lnSpc>
                <a:spcPct val="150000"/>
              </a:lnSpc>
              <a:buFont typeface="Wingdings" panose="05000000000000000000" pitchFamily="2" charset="2"/>
              <a:buChar char="Ø"/>
            </a:pPr>
            <a:r>
              <a:rPr lang="zh-CN" altLang="zh-CN" dirty="0" smtClean="0"/>
              <a:t>由于</a:t>
            </a:r>
            <a:r>
              <a:rPr lang="en-US" altLang="zh-CN" dirty="0" err="1"/>
              <a:t>BloombergGPT</a:t>
            </a:r>
            <a:r>
              <a:rPr lang="zh-CN" altLang="zh-CN" dirty="0"/>
              <a:t>基于数十年的彭博数据进行训练，其信息具有敏感性，</a:t>
            </a:r>
            <a:r>
              <a:rPr lang="en-US" altLang="zh-CN" dirty="0" err="1"/>
              <a:t>BloombergGPT</a:t>
            </a:r>
            <a:r>
              <a:rPr lang="zh-CN" altLang="zh-CN" dirty="0"/>
              <a:t>将不会公开发布，仅限于彭博社内部和其合作伙伴使用</a:t>
            </a:r>
            <a:endParaRPr lang="en-US" altLang="zh-CN" sz="4000" b="1" dirty="0" smtClean="0"/>
          </a:p>
          <a:p>
            <a:pPr marL="285750" lvl="1" indent="-285750">
              <a:lnSpc>
                <a:spcPct val="150000"/>
              </a:lnSpc>
              <a:buFont typeface="Wingdings" panose="05000000000000000000" pitchFamily="2" charset="2"/>
              <a:buChar char="Ø"/>
            </a:pPr>
            <a:endParaRPr lang="en-US" altLang="zh-CN" sz="2000" b="1" dirty="0" smtClean="0"/>
          </a:p>
        </p:txBody>
      </p:sp>
    </p:spTree>
    <p:extLst>
      <p:ext uri="{BB962C8B-B14F-4D97-AF65-F5344CB8AC3E}">
        <p14:creationId xmlns:p14="http://schemas.microsoft.com/office/powerpoint/2010/main" val="2979310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4755148"/>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000" b="1" dirty="0" smtClean="0"/>
              <a:t>金融领域大</a:t>
            </a:r>
            <a:r>
              <a:rPr lang="zh-CN" altLang="en-US" sz="2000" b="1" dirty="0" smtClean="0"/>
              <a:t>模型：</a:t>
            </a:r>
            <a:r>
              <a:rPr lang="zh-CN" altLang="zh-CN" b="1" dirty="0" smtClean="0"/>
              <a:t>无涯</a:t>
            </a:r>
            <a:r>
              <a:rPr lang="zh-CN" altLang="zh-CN" b="1" dirty="0"/>
              <a:t>金融大</a:t>
            </a:r>
            <a:r>
              <a:rPr lang="zh-CN" altLang="zh-CN" b="1" dirty="0" smtClean="0"/>
              <a:t>模型</a:t>
            </a:r>
            <a:endParaRPr lang="en-US" altLang="zh-CN" b="1" dirty="0" smtClean="0"/>
          </a:p>
          <a:p>
            <a:pPr marL="742950" lvl="2" indent="-285750">
              <a:lnSpc>
                <a:spcPct val="150000"/>
              </a:lnSpc>
              <a:buFont typeface="Wingdings" panose="05000000000000000000" pitchFamily="2" charset="2"/>
              <a:buChar char="Ø"/>
            </a:pPr>
            <a:r>
              <a:rPr lang="zh-CN" altLang="zh-CN" dirty="0" smtClean="0"/>
              <a:t>星</a:t>
            </a:r>
            <a:r>
              <a:rPr lang="zh-CN" altLang="zh-CN" dirty="0"/>
              <a:t>环科技公司凭借其在大数据平台、大模型方面的积累，推出了“无涯金融大模型</a:t>
            </a:r>
            <a:r>
              <a:rPr lang="zh-CN" altLang="zh-CN" dirty="0" smtClean="0"/>
              <a:t>”</a:t>
            </a:r>
            <a:endParaRPr lang="en-US" altLang="zh-CN" dirty="0" smtClean="0"/>
          </a:p>
          <a:p>
            <a:pPr marL="1200150" lvl="3" indent="-285750">
              <a:lnSpc>
                <a:spcPct val="150000"/>
              </a:lnSpc>
              <a:buFont typeface="Wingdings" panose="05000000000000000000" pitchFamily="2" charset="2"/>
              <a:buChar char="Ø"/>
            </a:pPr>
            <a:r>
              <a:rPr lang="zh-CN" altLang="zh-CN" dirty="0" smtClean="0"/>
              <a:t>通过</a:t>
            </a:r>
            <a:r>
              <a:rPr lang="zh-CN" altLang="zh-CN" dirty="0"/>
              <a:t>预训练、提示微调、增强学习、建立思维链推导范式等手段，星环科技完成了金融行业智能投研大模型无涯</a:t>
            </a:r>
            <a:r>
              <a:rPr lang="en-US" altLang="zh-CN" dirty="0"/>
              <a:t>Infinity</a:t>
            </a:r>
            <a:r>
              <a:rPr lang="zh-CN" altLang="zh-CN" dirty="0"/>
              <a:t>的</a:t>
            </a:r>
            <a:r>
              <a:rPr lang="zh-CN" altLang="zh-CN" dirty="0" smtClean="0"/>
              <a:t>训练</a:t>
            </a:r>
            <a:endParaRPr lang="en-US" altLang="zh-CN" dirty="0" smtClean="0"/>
          </a:p>
          <a:p>
            <a:pPr marL="1200150" lvl="3" indent="-285750">
              <a:lnSpc>
                <a:spcPct val="150000"/>
              </a:lnSpc>
              <a:buFont typeface="Wingdings" panose="05000000000000000000" pitchFamily="2" charset="2"/>
              <a:buChar char="Ø"/>
            </a:pPr>
            <a:r>
              <a:rPr lang="zh-CN" altLang="zh-CN" dirty="0" smtClean="0"/>
              <a:t>这个</a:t>
            </a:r>
            <a:r>
              <a:rPr lang="zh-CN" altLang="zh-CN" dirty="0"/>
              <a:t>大模型，能够实现对事件语义刻画、定价因子挖掘、时序编码、异构关系图卷积传播，进而构建包含事件冲击、时序变化、截面联动和决策博弈等多个维度的智能投研辅助</a:t>
            </a:r>
            <a:r>
              <a:rPr lang="zh-CN" altLang="zh-CN" dirty="0" smtClean="0"/>
              <a:t>功能</a:t>
            </a:r>
            <a:endParaRPr lang="en-US" altLang="zh-CN" dirty="0" smtClean="0"/>
          </a:p>
          <a:p>
            <a:pPr marL="1200150" lvl="3" indent="-285750">
              <a:lnSpc>
                <a:spcPct val="150000"/>
              </a:lnSpc>
              <a:buFont typeface="Wingdings" panose="05000000000000000000" pitchFamily="2" charset="2"/>
              <a:buChar char="Ø"/>
            </a:pPr>
            <a:r>
              <a:rPr lang="zh-CN" altLang="zh-CN" dirty="0" smtClean="0"/>
              <a:t>该</a:t>
            </a:r>
            <a:r>
              <a:rPr lang="zh-CN" altLang="zh-CN" dirty="0"/>
              <a:t>大模型在研报生成、咨询解读分析、金融知识图谱构建、事件传播分析、投研问答、量化因子挖掘与策略构建等方面发挥巨大</a:t>
            </a:r>
            <a:r>
              <a:rPr lang="zh-CN" altLang="zh-CN" dirty="0" smtClean="0"/>
              <a:t>作用</a:t>
            </a:r>
            <a:endParaRPr lang="en-US" altLang="zh-CN" dirty="0" smtClean="0"/>
          </a:p>
          <a:p>
            <a:pPr marL="742950" lvl="2" indent="-285750">
              <a:lnSpc>
                <a:spcPct val="150000"/>
              </a:lnSpc>
              <a:buFont typeface="Wingdings" panose="05000000000000000000" pitchFamily="2" charset="2"/>
              <a:buChar char="Ø"/>
            </a:pPr>
            <a:r>
              <a:rPr lang="zh-CN" altLang="zh-CN" dirty="0" smtClean="0"/>
              <a:t>在</a:t>
            </a:r>
            <a:r>
              <a:rPr lang="zh-CN" altLang="zh-CN" dirty="0"/>
              <a:t>量化因子挖掘方面，</a:t>
            </a:r>
            <a:r>
              <a:rPr lang="en-US" altLang="zh-CN" dirty="0"/>
              <a:t>Infinity</a:t>
            </a:r>
            <a:r>
              <a:rPr lang="zh-CN" altLang="zh-CN" dirty="0"/>
              <a:t>大模型覆盖量价因子、政策、舆情、产业链、风险因素等因子，帮助量化交易策略开发人员挖掘和构建有解释力的因子</a:t>
            </a:r>
            <a:endParaRPr lang="en-US" altLang="zh-CN" sz="6600" b="1" dirty="0" smtClean="0"/>
          </a:p>
          <a:p>
            <a:pPr marL="285750" lvl="1" indent="-285750">
              <a:lnSpc>
                <a:spcPct val="150000"/>
              </a:lnSpc>
              <a:buFont typeface="Wingdings" panose="05000000000000000000" pitchFamily="2" charset="2"/>
              <a:buChar char="Ø"/>
            </a:pPr>
            <a:endParaRPr lang="en-US" altLang="zh-CN" sz="2000" b="1" dirty="0" smtClean="0"/>
          </a:p>
        </p:txBody>
      </p:sp>
      <p:pic>
        <p:nvPicPr>
          <p:cNvPr id="6" name="图片 5"/>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627269" y="244953"/>
            <a:ext cx="4148839" cy="1323089"/>
          </a:xfrm>
          <a:prstGeom prst="rect">
            <a:avLst/>
          </a:prstGeom>
          <a:noFill/>
          <a:ln>
            <a:noFill/>
          </a:ln>
        </p:spPr>
      </p:pic>
    </p:spTree>
    <p:extLst>
      <p:ext uri="{BB962C8B-B14F-4D97-AF65-F5344CB8AC3E}">
        <p14:creationId xmlns:p14="http://schemas.microsoft.com/office/powerpoint/2010/main" val="15808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284524"/>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000" b="1" dirty="0" smtClean="0"/>
              <a:t>金融领域大</a:t>
            </a:r>
            <a:r>
              <a:rPr lang="zh-CN" altLang="en-US" sz="2000" b="1" dirty="0" smtClean="0"/>
              <a:t>模型：</a:t>
            </a:r>
            <a:r>
              <a:rPr lang="zh-CN" altLang="zh-CN" sz="1700" b="1" dirty="0" smtClean="0"/>
              <a:t>财</a:t>
            </a:r>
            <a:r>
              <a:rPr lang="zh-CN" altLang="zh-CN" sz="1700" b="1" dirty="0"/>
              <a:t>跃</a:t>
            </a:r>
            <a:r>
              <a:rPr lang="en-US" altLang="zh-CN" sz="1700" b="1" dirty="0"/>
              <a:t>F1</a:t>
            </a:r>
            <a:r>
              <a:rPr lang="zh-CN" altLang="zh-CN" sz="1700" b="1" dirty="0"/>
              <a:t>金融大</a:t>
            </a:r>
            <a:r>
              <a:rPr lang="zh-CN" altLang="zh-CN" sz="1700" b="1" dirty="0" smtClean="0"/>
              <a:t>模型</a:t>
            </a:r>
            <a:endParaRPr lang="en-US" altLang="zh-CN" sz="1700" b="1" dirty="0" smtClean="0"/>
          </a:p>
          <a:p>
            <a:pPr marL="742950" lvl="2" indent="-285750">
              <a:lnSpc>
                <a:spcPct val="150000"/>
              </a:lnSpc>
              <a:buFont typeface="Wingdings" panose="05000000000000000000" pitchFamily="2" charset="2"/>
              <a:buChar char="Ø"/>
            </a:pPr>
            <a:r>
              <a:rPr lang="en-US" altLang="zh-CN" sz="1700" dirty="0" smtClean="0"/>
              <a:t>2003</a:t>
            </a:r>
            <a:r>
              <a:rPr lang="zh-CN" altLang="zh-CN" sz="1700" dirty="0"/>
              <a:t>年，姜大昕博士创立了</a:t>
            </a:r>
            <a:r>
              <a:rPr lang="zh-CN" altLang="zh-CN" sz="1700" dirty="0" smtClean="0"/>
              <a:t>“阶跃星辰”</a:t>
            </a:r>
            <a:r>
              <a:rPr lang="zh-CN" altLang="en-US" sz="1700" dirty="0" smtClean="0"/>
              <a:t>；</a:t>
            </a:r>
            <a:r>
              <a:rPr lang="en-US" altLang="zh-CN" sz="1700" dirty="0" smtClean="0"/>
              <a:t>2004</a:t>
            </a:r>
            <a:r>
              <a:rPr lang="zh-CN" altLang="zh-CN" sz="1700" dirty="0"/>
              <a:t>年</a:t>
            </a:r>
            <a:r>
              <a:rPr lang="en-US" altLang="zh-CN" sz="1700" dirty="0"/>
              <a:t>3</a:t>
            </a:r>
            <a:r>
              <a:rPr lang="zh-CN" altLang="zh-CN" sz="1700" dirty="0"/>
              <a:t>月，阶跃星辰发布了</a:t>
            </a:r>
            <a:r>
              <a:rPr lang="en-US" altLang="zh-CN" sz="1700" dirty="0"/>
              <a:t>Step</a:t>
            </a:r>
            <a:r>
              <a:rPr lang="zh-CN" altLang="zh-CN" sz="1700" dirty="0"/>
              <a:t>系列通用大模型包括</a:t>
            </a:r>
            <a:r>
              <a:rPr lang="en-US" altLang="zh-CN" sz="1700" dirty="0"/>
              <a:t>Step-1</a:t>
            </a:r>
            <a:r>
              <a:rPr lang="zh-CN" altLang="zh-CN" sz="1700" dirty="0"/>
              <a:t>千亿参数语言大模型，</a:t>
            </a:r>
            <a:r>
              <a:rPr lang="en-US" altLang="zh-CN" sz="1700" dirty="0"/>
              <a:t>Step-1V</a:t>
            </a:r>
            <a:r>
              <a:rPr lang="zh-CN" altLang="zh-CN" sz="1700" dirty="0"/>
              <a:t>千亿参数多模态大模型，以及</a:t>
            </a:r>
            <a:r>
              <a:rPr lang="en-US" altLang="zh-CN" sz="1700" dirty="0"/>
              <a:t>Step-2</a:t>
            </a:r>
            <a:r>
              <a:rPr lang="zh-CN" altLang="zh-CN" sz="1700" dirty="0"/>
              <a:t>万亿参数</a:t>
            </a:r>
            <a:r>
              <a:rPr lang="en-US" altLang="zh-CN" sz="1700" dirty="0" err="1"/>
              <a:t>MoE</a:t>
            </a:r>
            <a:r>
              <a:rPr lang="zh-CN" altLang="zh-CN" sz="1700" dirty="0"/>
              <a:t>语言大模型预览版——国内初创公司里面的首个万亿参数大</a:t>
            </a:r>
            <a:r>
              <a:rPr lang="zh-CN" altLang="zh-CN" sz="1700" dirty="0" smtClean="0"/>
              <a:t>模型</a:t>
            </a:r>
            <a:endParaRPr lang="en-US" altLang="zh-CN" sz="1700" dirty="0" smtClean="0"/>
          </a:p>
          <a:p>
            <a:pPr marL="742950" lvl="2" indent="-285750">
              <a:lnSpc>
                <a:spcPct val="150000"/>
              </a:lnSpc>
              <a:buFont typeface="Wingdings" panose="05000000000000000000" pitchFamily="2" charset="2"/>
              <a:buChar char="Ø"/>
            </a:pPr>
            <a:r>
              <a:rPr lang="zh-CN" altLang="zh-CN" sz="1700" dirty="0" smtClean="0"/>
              <a:t>在</a:t>
            </a:r>
            <a:r>
              <a:rPr lang="zh-CN" altLang="zh-CN" sz="1700" dirty="0"/>
              <a:t>研发基础大模型的同时，阶跃星辰同时尝试在</a:t>
            </a:r>
            <a:r>
              <a:rPr lang="en-US" altLang="zh-CN" sz="1700" dirty="0"/>
              <a:t>C</a:t>
            </a:r>
            <a:r>
              <a:rPr lang="zh-CN" altLang="zh-CN" sz="1700" dirty="0"/>
              <a:t>端和</a:t>
            </a:r>
            <a:r>
              <a:rPr lang="en-US" altLang="zh-CN" sz="1700" dirty="0"/>
              <a:t>B</a:t>
            </a:r>
            <a:r>
              <a:rPr lang="zh-CN" altLang="zh-CN" sz="1700" dirty="0"/>
              <a:t>端的落地</a:t>
            </a:r>
            <a:r>
              <a:rPr lang="zh-CN" altLang="zh-CN" sz="1700" dirty="0" smtClean="0"/>
              <a:t>应用</a:t>
            </a:r>
            <a:r>
              <a:rPr lang="zh-CN" altLang="en-US" sz="1700" dirty="0" smtClean="0"/>
              <a:t>；</a:t>
            </a:r>
            <a:r>
              <a:rPr lang="en-US" altLang="zh-CN" sz="1700" dirty="0" smtClean="0"/>
              <a:t>2024</a:t>
            </a:r>
            <a:r>
              <a:rPr lang="zh-CN" altLang="zh-CN" sz="1700" dirty="0"/>
              <a:t>年</a:t>
            </a:r>
            <a:r>
              <a:rPr lang="en-US" altLang="zh-CN" sz="1700" dirty="0"/>
              <a:t>3</a:t>
            </a:r>
            <a:r>
              <a:rPr lang="zh-CN" altLang="zh-CN" sz="1700" dirty="0"/>
              <a:t>月，阶跃星辰与上海报业集团旗下界面财联社共同打造“财跃</a:t>
            </a:r>
            <a:r>
              <a:rPr lang="en-US" altLang="zh-CN" sz="1700" dirty="0"/>
              <a:t>F1</a:t>
            </a:r>
            <a:r>
              <a:rPr lang="zh-CN" altLang="zh-CN" sz="1700" dirty="0"/>
              <a:t>金融大模型”，以“财跃星辰”的身份</a:t>
            </a:r>
            <a:r>
              <a:rPr lang="zh-CN" altLang="zh-CN" sz="1700" dirty="0" smtClean="0"/>
              <a:t>推出</a:t>
            </a:r>
            <a:endParaRPr lang="en-US" altLang="zh-CN" sz="1700" dirty="0" smtClean="0"/>
          </a:p>
          <a:p>
            <a:pPr marL="1200150" lvl="3" indent="-285750">
              <a:lnSpc>
                <a:spcPct val="150000"/>
              </a:lnSpc>
              <a:buFont typeface="Wingdings" panose="05000000000000000000" pitchFamily="2" charset="2"/>
              <a:buChar char="Ø"/>
            </a:pPr>
            <a:r>
              <a:rPr lang="zh-CN" altLang="zh-CN" sz="1700" dirty="0" smtClean="0"/>
              <a:t>财</a:t>
            </a:r>
            <a:r>
              <a:rPr lang="zh-CN" altLang="zh-CN" sz="1700" dirty="0"/>
              <a:t>跃</a:t>
            </a:r>
            <a:r>
              <a:rPr lang="en-US" altLang="zh-CN" sz="1700" dirty="0"/>
              <a:t>F1</a:t>
            </a:r>
            <a:r>
              <a:rPr lang="zh-CN" altLang="zh-CN" sz="1700" dirty="0"/>
              <a:t>金融大模型具备三大</a:t>
            </a:r>
            <a:r>
              <a:rPr lang="zh-CN" altLang="zh-CN" sz="1700" dirty="0" smtClean="0"/>
              <a:t>能力</a:t>
            </a:r>
            <a:r>
              <a:rPr lang="zh-CN" altLang="en-US" sz="1700" dirty="0" smtClean="0"/>
              <a:t>；</a:t>
            </a:r>
            <a:r>
              <a:rPr lang="zh-CN" altLang="zh-CN" sz="1700" dirty="0" smtClean="0"/>
              <a:t>首先</a:t>
            </a:r>
            <a:r>
              <a:rPr lang="zh-CN" altLang="zh-CN" sz="1700" dirty="0"/>
              <a:t>是金融知识问答能力，它能够理解和回答关于金融领域的各种问题，包括概念、术语、原理、市场动态</a:t>
            </a:r>
            <a:r>
              <a:rPr lang="zh-CN" altLang="zh-CN" sz="1700" dirty="0" smtClean="0"/>
              <a:t>等</a:t>
            </a:r>
            <a:r>
              <a:rPr lang="zh-CN" altLang="en-US" sz="1700" dirty="0" smtClean="0"/>
              <a:t>；</a:t>
            </a:r>
            <a:r>
              <a:rPr lang="zh-CN" altLang="zh-CN" sz="1700" dirty="0" smtClean="0"/>
              <a:t>其次</a:t>
            </a:r>
            <a:r>
              <a:rPr lang="zh-CN" altLang="zh-CN" sz="1700" dirty="0"/>
              <a:t>是金融图表理解能力，它能够解析和解释各类金融图表，包括识别图表类型、理解数据含义、分析趋势和模式</a:t>
            </a:r>
            <a:r>
              <a:rPr lang="zh-CN" altLang="zh-CN" sz="1700" dirty="0" smtClean="0"/>
              <a:t>等</a:t>
            </a:r>
            <a:r>
              <a:rPr lang="zh-CN" altLang="en-US" sz="1700" dirty="0" smtClean="0"/>
              <a:t>；</a:t>
            </a:r>
            <a:r>
              <a:rPr lang="zh-CN" altLang="zh-CN" sz="1700" dirty="0" smtClean="0"/>
              <a:t>第三</a:t>
            </a:r>
            <a:r>
              <a:rPr lang="zh-CN" altLang="zh-CN" sz="1700" dirty="0"/>
              <a:t>是金融计算能力，它能够进行金融计算和建模，包括利率计算、投资组合优化、风险评估</a:t>
            </a:r>
            <a:r>
              <a:rPr lang="zh-CN" altLang="zh-CN" sz="1700" dirty="0" smtClean="0"/>
              <a:t>等</a:t>
            </a:r>
            <a:endParaRPr lang="en-US" altLang="zh-CN" sz="1700" dirty="0" smtClean="0"/>
          </a:p>
          <a:p>
            <a:pPr marL="1200150" lvl="3" indent="-285750">
              <a:lnSpc>
                <a:spcPct val="150000"/>
              </a:lnSpc>
              <a:buFont typeface="Wingdings" panose="05000000000000000000" pitchFamily="2" charset="2"/>
              <a:buChar char="Ø"/>
            </a:pPr>
            <a:r>
              <a:rPr lang="zh-CN" altLang="zh-CN" sz="1700" dirty="0" smtClean="0"/>
              <a:t>该</a:t>
            </a:r>
            <a:r>
              <a:rPr lang="zh-CN" altLang="zh-CN" sz="1700" dirty="0"/>
              <a:t>大模型可以在智能运营、智能风控、智能投顾、智能营销、智能客服等场景加以</a:t>
            </a:r>
            <a:r>
              <a:rPr lang="zh-CN" altLang="zh-CN" sz="1700" dirty="0" smtClean="0"/>
              <a:t>运用</a:t>
            </a:r>
            <a:endParaRPr lang="en-US" altLang="zh-CN" sz="1700" dirty="0" smtClean="0"/>
          </a:p>
          <a:p>
            <a:pPr marL="742950" lvl="2" indent="-285750">
              <a:lnSpc>
                <a:spcPct val="150000"/>
              </a:lnSpc>
              <a:buFont typeface="Wingdings" panose="05000000000000000000" pitchFamily="2" charset="2"/>
              <a:buChar char="Ø"/>
            </a:pPr>
            <a:r>
              <a:rPr lang="zh-CN" altLang="zh-CN" sz="1700" dirty="0" smtClean="0"/>
              <a:t>该</a:t>
            </a:r>
            <a:r>
              <a:rPr lang="zh-CN" altLang="zh-CN" sz="1700" dirty="0"/>
              <a:t>大模型引起了国泰君安、广发证券、汇添富基金等</a:t>
            </a:r>
            <a:r>
              <a:rPr lang="en-US" altLang="zh-CN" sz="1700" dirty="0"/>
              <a:t>30</a:t>
            </a:r>
            <a:r>
              <a:rPr lang="zh-CN" altLang="zh-CN" sz="1700" dirty="0"/>
              <a:t>多家金融机构的关注</a:t>
            </a:r>
            <a:endParaRPr lang="en-US" altLang="zh-CN" sz="1700" b="1" dirty="0" smtClean="0"/>
          </a:p>
          <a:p>
            <a:pPr marL="285750" lvl="1" indent="-285750">
              <a:lnSpc>
                <a:spcPct val="150000"/>
              </a:lnSpc>
              <a:buFont typeface="Wingdings" panose="05000000000000000000" pitchFamily="2" charset="2"/>
              <a:buChar char="Ø"/>
            </a:pPr>
            <a:endParaRPr lang="en-US" altLang="zh-CN" sz="2000" b="1" dirty="0" smtClean="0"/>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1430" y="155715"/>
            <a:ext cx="3451829" cy="1535236"/>
          </a:xfrm>
          <a:prstGeom prst="rect">
            <a:avLst/>
          </a:prstGeom>
          <a:noFill/>
          <a:ln>
            <a:noFill/>
          </a:ln>
        </p:spPr>
      </p:pic>
    </p:spTree>
    <p:extLst>
      <p:ext uri="{BB962C8B-B14F-4D97-AF65-F5344CB8AC3E}">
        <p14:creationId xmlns:p14="http://schemas.microsoft.com/office/powerpoint/2010/main" val="222309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2800" b="1" dirty="0">
                <a:solidFill>
                  <a:srgbClr val="A10032"/>
                </a:solidFill>
                <a:latin typeface="SimHei" panose="02010609060101010101" pitchFamily="49" charset="-122"/>
                <a:ea typeface="SimHei" panose="02010609060101010101" pitchFamily="49" charset="-122"/>
                <a:cs typeface="Times" charset="0"/>
              </a:rPr>
              <a:t>量化交易的关键技术</a:t>
            </a:r>
            <a:r>
              <a:rPr lang="en-US" altLang="zh-CN" sz="2800" b="1" dirty="0">
                <a:solidFill>
                  <a:srgbClr val="A10032"/>
                </a:solidFill>
                <a:latin typeface="SimHei" panose="02010609060101010101" pitchFamily="49" charset="-122"/>
                <a:ea typeface="SimHei" panose="02010609060101010101" pitchFamily="49" charset="-122"/>
                <a:cs typeface="Times" charset="0"/>
              </a:rPr>
              <a:t>-</a:t>
            </a:r>
            <a:r>
              <a:rPr lang="zh-CN" altLang="en-US" sz="2800" b="1" dirty="0">
                <a:solidFill>
                  <a:srgbClr val="A10032"/>
                </a:solidFill>
                <a:latin typeface="SimHei" panose="02010609060101010101" pitchFamily="49" charset="-122"/>
                <a:ea typeface="SimHei" panose="02010609060101010101" pitchFamily="49" charset="-122"/>
                <a:cs typeface="Times" charset="0"/>
              </a:rPr>
              <a:t>深度学习技术与大模型</a:t>
            </a:r>
            <a:endParaRPr lang="zh-CN" altLang="en-US" sz="28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122941"/>
          </a:xfrm>
          <a:prstGeom prst="rect">
            <a:avLst/>
          </a:prstGeom>
        </p:spPr>
        <p:txBody>
          <a:bodyPr wrap="square">
            <a:spAutoFit/>
          </a:bodyPr>
          <a:lstStyle/>
          <a:p>
            <a:pPr marL="285750" lvl="1" indent="-285750">
              <a:lnSpc>
                <a:spcPct val="150000"/>
              </a:lnSpc>
              <a:buFont typeface="Wingdings" panose="05000000000000000000" pitchFamily="2" charset="2"/>
              <a:buChar char="Ø"/>
            </a:pPr>
            <a:r>
              <a:rPr lang="zh-CN" altLang="en-US" sz="2000" b="1" dirty="0" smtClean="0"/>
              <a:t>金融领域大</a:t>
            </a:r>
            <a:r>
              <a:rPr lang="zh-CN" altLang="en-US" sz="2000" b="1" dirty="0" smtClean="0"/>
              <a:t>模型：</a:t>
            </a:r>
            <a:r>
              <a:rPr lang="zh-CN" altLang="zh-CN" b="1" dirty="0" smtClean="0"/>
              <a:t>度</a:t>
            </a:r>
            <a:r>
              <a:rPr lang="zh-CN" altLang="zh-CN" b="1" dirty="0"/>
              <a:t>小满金融大</a:t>
            </a:r>
            <a:r>
              <a:rPr lang="zh-CN" altLang="zh-CN" b="1" dirty="0" smtClean="0"/>
              <a:t>模型</a:t>
            </a:r>
            <a:endParaRPr lang="en-US" altLang="zh-CN" b="1" dirty="0" smtClean="0"/>
          </a:p>
          <a:p>
            <a:pPr marL="742950" lvl="2" indent="-285750">
              <a:lnSpc>
                <a:spcPct val="150000"/>
              </a:lnSpc>
              <a:buFont typeface="Wingdings" panose="05000000000000000000" pitchFamily="2" charset="2"/>
              <a:buChar char="Ø"/>
            </a:pPr>
            <a:r>
              <a:rPr lang="zh-CN" altLang="zh-CN" dirty="0" smtClean="0"/>
              <a:t>度</a:t>
            </a:r>
            <a:r>
              <a:rPr lang="zh-CN" altLang="zh-CN" dirty="0"/>
              <a:t>小满即原百度</a:t>
            </a:r>
            <a:r>
              <a:rPr lang="zh-CN" altLang="zh-CN" dirty="0" smtClean="0"/>
              <a:t>金融</a:t>
            </a:r>
            <a:endParaRPr lang="en-US" altLang="zh-CN" dirty="0" smtClean="0"/>
          </a:p>
          <a:p>
            <a:pPr marL="742950" lvl="2" indent="-285750">
              <a:lnSpc>
                <a:spcPct val="150000"/>
              </a:lnSpc>
              <a:buFont typeface="Wingdings" panose="05000000000000000000" pitchFamily="2" charset="2"/>
              <a:buChar char="Ø"/>
            </a:pPr>
            <a:r>
              <a:rPr lang="en-US" altLang="zh-CN" dirty="0" smtClean="0"/>
              <a:t>2023</a:t>
            </a:r>
            <a:r>
              <a:rPr lang="zh-CN" altLang="zh-CN" dirty="0"/>
              <a:t>年</a:t>
            </a:r>
            <a:r>
              <a:rPr lang="en-US" altLang="zh-CN" dirty="0"/>
              <a:t>5</a:t>
            </a:r>
            <a:r>
              <a:rPr lang="zh-CN" altLang="zh-CN" dirty="0"/>
              <a:t>月，度小满正式开源了千亿级中文金融大模型，名为</a:t>
            </a:r>
            <a:r>
              <a:rPr lang="en-US" altLang="zh-CN" dirty="0"/>
              <a:t>“</a:t>
            </a:r>
            <a:r>
              <a:rPr lang="zh-CN" altLang="zh-CN" dirty="0"/>
              <a:t>轩辕</a:t>
            </a:r>
            <a:r>
              <a:rPr lang="en-US" altLang="zh-CN" dirty="0" smtClean="0"/>
              <a:t>”</a:t>
            </a:r>
          </a:p>
          <a:p>
            <a:pPr marL="1200150" lvl="3" indent="-285750">
              <a:lnSpc>
                <a:spcPct val="150000"/>
              </a:lnSpc>
              <a:buFont typeface="Wingdings" panose="05000000000000000000" pitchFamily="2" charset="2"/>
              <a:buChar char="Ø"/>
            </a:pPr>
            <a:r>
              <a:rPr lang="zh-CN" altLang="zh-CN" dirty="0" smtClean="0"/>
              <a:t>轩辕</a:t>
            </a:r>
            <a:r>
              <a:rPr lang="zh-CN" altLang="zh-CN" dirty="0"/>
              <a:t>大模型是基于庞大的</a:t>
            </a:r>
            <a:r>
              <a:rPr lang="en-US" altLang="zh-CN" dirty="0"/>
              <a:t>1760</a:t>
            </a:r>
            <a:r>
              <a:rPr lang="zh-CN" altLang="zh-CN" dirty="0"/>
              <a:t>亿参数的</a:t>
            </a:r>
            <a:r>
              <a:rPr lang="en-US" altLang="zh-CN" dirty="0"/>
              <a:t>Bloom</a:t>
            </a:r>
            <a:r>
              <a:rPr lang="zh-CN" altLang="zh-CN" dirty="0"/>
              <a:t>大模型进行训练的，它在金融领域的任务表现相对于通用大模型有了显著的</a:t>
            </a:r>
            <a:r>
              <a:rPr lang="zh-CN" altLang="zh-CN" dirty="0" smtClean="0"/>
              <a:t>提升</a:t>
            </a:r>
            <a:endParaRPr lang="en-US" altLang="zh-CN" dirty="0" smtClean="0"/>
          </a:p>
          <a:p>
            <a:pPr marL="1200150" lvl="3" indent="-285750">
              <a:lnSpc>
                <a:spcPct val="150000"/>
              </a:lnSpc>
              <a:buFont typeface="Wingdings" panose="05000000000000000000" pitchFamily="2" charset="2"/>
              <a:buChar char="Ø"/>
            </a:pPr>
            <a:r>
              <a:rPr lang="zh-CN" altLang="zh-CN" dirty="0" smtClean="0"/>
              <a:t>度</a:t>
            </a:r>
            <a:r>
              <a:rPr lang="zh-CN" altLang="zh-CN" dirty="0"/>
              <a:t>小满积累了垂直领域千亿</a:t>
            </a:r>
            <a:r>
              <a:rPr lang="en-US" altLang="zh-CN" dirty="0"/>
              <a:t>tokens</a:t>
            </a:r>
            <a:r>
              <a:rPr lang="zh-CN" altLang="zh-CN" dirty="0"/>
              <a:t>的中文预训练数据集，该数据集涵盖了金融研报、股票、基金、银行、保险等各个方向的</a:t>
            </a:r>
            <a:r>
              <a:rPr lang="zh-CN" altLang="zh-CN" dirty="0" smtClean="0"/>
              <a:t>专业知识</a:t>
            </a:r>
            <a:endParaRPr lang="en-US" altLang="zh-CN" dirty="0" smtClean="0"/>
          </a:p>
          <a:p>
            <a:pPr marL="1200150" lvl="3" indent="-285750">
              <a:lnSpc>
                <a:spcPct val="150000"/>
              </a:lnSpc>
              <a:buFont typeface="Wingdings" panose="05000000000000000000" pitchFamily="2" charset="2"/>
              <a:buChar char="Ø"/>
            </a:pPr>
            <a:r>
              <a:rPr lang="zh-CN" altLang="zh-CN" dirty="0" smtClean="0"/>
              <a:t>经过</a:t>
            </a:r>
            <a:r>
              <a:rPr lang="zh-CN" altLang="zh-CN" dirty="0"/>
              <a:t>清洗和标注的高质量数据集，在通用性方面有望与</a:t>
            </a:r>
            <a:r>
              <a:rPr lang="en-US" altLang="zh-CN" dirty="0" err="1"/>
              <a:t>ChatGPT</a:t>
            </a:r>
            <a:r>
              <a:rPr lang="zh-CN" altLang="zh-CN" dirty="0"/>
              <a:t>比肩，显著提升了大模型在金融垂直领域应用的</a:t>
            </a:r>
            <a:r>
              <a:rPr lang="zh-CN" altLang="zh-CN" dirty="0" smtClean="0"/>
              <a:t>性能</a:t>
            </a:r>
            <a:endParaRPr lang="en-US" altLang="zh-CN" dirty="0" smtClean="0"/>
          </a:p>
          <a:p>
            <a:pPr marL="742950" lvl="2" indent="-285750">
              <a:lnSpc>
                <a:spcPct val="150000"/>
              </a:lnSpc>
              <a:buFont typeface="Wingdings" panose="05000000000000000000" pitchFamily="2" charset="2"/>
              <a:buChar char="Ø"/>
            </a:pPr>
            <a:r>
              <a:rPr lang="zh-CN" altLang="zh-CN" dirty="0" smtClean="0"/>
              <a:t>基于</a:t>
            </a:r>
            <a:r>
              <a:rPr lang="zh-CN" altLang="zh-CN" dirty="0"/>
              <a:t>大模型等底层技术，度小满开始在信贷、财富管理、支付、保险、个人金融科技和供应链金融科技等六大领域尝试落地，为不同需求的人群提供值得信赖的金融服务</a:t>
            </a:r>
            <a:endParaRPr lang="en-US" altLang="zh-CN" sz="3600" b="1" dirty="0" smtClean="0"/>
          </a:p>
          <a:p>
            <a:pPr marL="285750" lvl="1" indent="-285750">
              <a:lnSpc>
                <a:spcPct val="150000"/>
              </a:lnSpc>
              <a:buFont typeface="Wingdings" panose="05000000000000000000" pitchFamily="2" charset="2"/>
              <a:buChar char="Ø"/>
            </a:pPr>
            <a:endParaRPr lang="en-US" altLang="zh-CN" sz="2000" b="1" dirty="0" smtClean="0"/>
          </a:p>
        </p:txBody>
      </p:sp>
    </p:spTree>
    <p:extLst>
      <p:ext uri="{BB962C8B-B14F-4D97-AF65-F5344CB8AC3E}">
        <p14:creationId xmlns:p14="http://schemas.microsoft.com/office/powerpoint/2010/main" val="3753597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285524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两个阶段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smtClean="0"/>
              <a:t>本章</a:t>
            </a:r>
            <a:r>
              <a:rPr lang="zh-CN" altLang="zh-CN" dirty="0"/>
              <a:t>的量化交易实践包括</a:t>
            </a:r>
            <a:r>
              <a:rPr lang="en-US" altLang="zh-CN" dirty="0"/>
              <a:t>2</a:t>
            </a:r>
            <a:r>
              <a:rPr lang="zh-CN" altLang="zh-CN" dirty="0"/>
              <a:t>个主要</a:t>
            </a:r>
            <a:r>
              <a:rPr lang="zh-CN" altLang="zh-CN" dirty="0" smtClean="0"/>
              <a:t>阶段</a:t>
            </a:r>
            <a:endParaRPr lang="en-US" altLang="zh-CN" dirty="0" smtClean="0"/>
          </a:p>
          <a:p>
            <a:pPr marL="742950" lvl="1" indent="-285750">
              <a:lnSpc>
                <a:spcPct val="150000"/>
              </a:lnSpc>
              <a:buFont typeface="Wingdings" panose="05000000000000000000" pitchFamily="2" charset="2"/>
              <a:buChar char="Ø"/>
            </a:pPr>
            <a:r>
              <a:rPr lang="zh-CN" altLang="zh-CN" dirty="0" smtClean="0"/>
              <a:t>第一</a:t>
            </a:r>
            <a:r>
              <a:rPr lang="zh-CN" altLang="zh-CN" dirty="0"/>
              <a:t>个阶段训练一个</a:t>
            </a:r>
            <a:r>
              <a:rPr lang="zh-CN" altLang="zh-CN" dirty="0" smtClean="0"/>
              <a:t>预测模型</a:t>
            </a:r>
            <a:endParaRPr lang="en-US" altLang="zh-CN" dirty="0" smtClean="0"/>
          </a:p>
          <a:p>
            <a:pPr marL="742950" lvl="1" indent="-285750">
              <a:lnSpc>
                <a:spcPct val="150000"/>
              </a:lnSpc>
              <a:buFont typeface="Wingdings" panose="05000000000000000000" pitchFamily="2" charset="2"/>
              <a:buChar char="Ø"/>
            </a:pPr>
            <a:r>
              <a:rPr lang="zh-CN" altLang="zh-CN" dirty="0" smtClean="0"/>
              <a:t>第二</a:t>
            </a:r>
            <a:r>
              <a:rPr lang="zh-CN" altLang="zh-CN" dirty="0"/>
              <a:t>个阶段利用这个训练好的模型进行量化交易</a:t>
            </a:r>
            <a:endParaRPr lang="en-US" sz="2000" b="1" dirty="0">
              <a:latin typeface="仿宋" panose="02010609060101010101" charset="-122"/>
              <a:ea typeface="仿宋" panose="02010609060101010101" charset="-122"/>
            </a:endParaRPr>
          </a:p>
        </p:txBody>
      </p:sp>
      <p:graphicFrame>
        <p:nvGraphicFramePr>
          <p:cNvPr id="9" name="图示 8"/>
          <p:cNvGraphicFramePr/>
          <p:nvPr>
            <p:extLst/>
          </p:nvPr>
        </p:nvGraphicFramePr>
        <p:xfrm>
          <a:off x="2266006" y="4949004"/>
          <a:ext cx="7897027" cy="163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4182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两个阶段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b="1" dirty="0" smtClean="0"/>
              <a:t>1</a:t>
            </a:r>
            <a:r>
              <a:rPr lang="zh-CN" altLang="en-US" b="1" dirty="0" smtClean="0"/>
              <a:t>、在第一阶段，</a:t>
            </a:r>
            <a:r>
              <a:rPr lang="zh-CN" altLang="en-US" dirty="0" smtClean="0"/>
              <a:t>首先</a:t>
            </a:r>
            <a:r>
              <a:rPr lang="zh-CN" altLang="en-US" dirty="0"/>
              <a:t>利用已经下载的</a:t>
            </a:r>
            <a:r>
              <a:rPr lang="en-US" altLang="zh-CN" dirty="0"/>
              <a:t>10</a:t>
            </a:r>
            <a:r>
              <a:rPr lang="zh-CN" altLang="en-US" dirty="0"/>
              <a:t>只股票的</a:t>
            </a:r>
            <a:r>
              <a:rPr lang="en-US" altLang="zh-CN" dirty="0"/>
              <a:t>Daily Price</a:t>
            </a:r>
            <a:r>
              <a:rPr lang="zh-CN" altLang="en-US" dirty="0"/>
              <a:t>价格数据，进行数据标注，标注出合适的买入</a:t>
            </a:r>
            <a:r>
              <a:rPr lang="en-US" altLang="zh-CN" dirty="0"/>
              <a:t>(Buy)</a:t>
            </a:r>
            <a:r>
              <a:rPr lang="zh-CN" altLang="en-US" dirty="0"/>
              <a:t>、卖出</a:t>
            </a:r>
            <a:r>
              <a:rPr lang="en-US" altLang="zh-CN" dirty="0"/>
              <a:t>(Sell)</a:t>
            </a:r>
            <a:r>
              <a:rPr lang="zh-CN" altLang="en-US" dirty="0"/>
              <a:t>、不做动作</a:t>
            </a:r>
            <a:r>
              <a:rPr lang="en-US" altLang="zh-CN" dirty="0"/>
              <a:t>(No Action)</a:t>
            </a:r>
            <a:r>
              <a:rPr lang="zh-CN" altLang="en-US" dirty="0"/>
              <a:t>的标签</a:t>
            </a:r>
            <a:r>
              <a:rPr lang="en-US" altLang="zh-CN" dirty="0"/>
              <a:t>(Label)</a:t>
            </a:r>
            <a:r>
              <a:rPr lang="zh-CN" altLang="en-US" dirty="0"/>
              <a:t>。需要注意的是，这时候可以针对整个数据集进行处理和分析，以标定合适的标签</a:t>
            </a:r>
            <a:r>
              <a:rPr lang="en-US" altLang="zh-CN" dirty="0"/>
              <a:t>(Label</a:t>
            </a:r>
            <a:r>
              <a:rPr lang="en-US" altLang="zh-CN" dirty="0" smtClean="0"/>
              <a:t>)</a:t>
            </a:r>
            <a:endParaRPr lang="zh-CN" altLang="en-US" dirty="0"/>
          </a:p>
          <a:p>
            <a:pPr marL="742950" lvl="1" indent="-285750" algn="just">
              <a:lnSpc>
                <a:spcPct val="150000"/>
              </a:lnSpc>
              <a:buFont typeface="Wingdings" panose="05000000000000000000" pitchFamily="2" charset="2"/>
              <a:buChar char="Ø"/>
            </a:pPr>
            <a:r>
              <a:rPr lang="zh-CN" altLang="en-US" dirty="0"/>
              <a:t>然后，根据需要从原始数据计算一些导出的特征</a:t>
            </a:r>
            <a:r>
              <a:rPr lang="en-US" altLang="zh-CN" dirty="0"/>
              <a:t>(Factor)</a:t>
            </a:r>
            <a:r>
              <a:rPr lang="zh-CN" altLang="en-US" dirty="0"/>
              <a:t>，这些特征可能对上述标签具有更强的解释作用。在原始数据以及导出的特征上，加上标签，建立</a:t>
            </a:r>
            <a:r>
              <a:rPr lang="zh-CN" altLang="en-US" dirty="0" smtClean="0"/>
              <a:t>样本；需要</a:t>
            </a:r>
            <a:r>
              <a:rPr lang="zh-CN" altLang="en-US" dirty="0"/>
              <a:t>注意的是，这时候样本的构建，只能利用到目前为止的数据即历史数据，不能利用未来的</a:t>
            </a:r>
            <a:r>
              <a:rPr lang="zh-CN" altLang="en-US" dirty="0" smtClean="0"/>
              <a:t>数据</a:t>
            </a:r>
            <a:endParaRPr lang="zh-CN" altLang="en-US" dirty="0"/>
          </a:p>
          <a:p>
            <a:pPr marL="742950" lvl="1" indent="-285750" algn="just">
              <a:lnSpc>
                <a:spcPct val="150000"/>
              </a:lnSpc>
              <a:buFont typeface="Wingdings" panose="05000000000000000000" pitchFamily="2" charset="2"/>
              <a:buChar char="Ø"/>
            </a:pPr>
            <a:r>
              <a:rPr lang="zh-CN" altLang="en-US" dirty="0"/>
              <a:t>利用样本进行模型</a:t>
            </a:r>
            <a:r>
              <a:rPr lang="zh-CN" altLang="en-US" dirty="0" smtClean="0"/>
              <a:t>训练；模型</a:t>
            </a:r>
            <a:r>
              <a:rPr lang="zh-CN" altLang="en-US" dirty="0"/>
              <a:t>训练完成后，把模型存盘。该模型具有根据历史上到目前为止的价格数据</a:t>
            </a:r>
            <a:r>
              <a:rPr lang="en-US" altLang="zh-CN" dirty="0"/>
              <a:t>(</a:t>
            </a:r>
            <a:r>
              <a:rPr lang="zh-CN" altLang="en-US" dirty="0"/>
              <a:t>以及自行构造的特征</a:t>
            </a:r>
            <a:r>
              <a:rPr lang="en-US" altLang="zh-CN" dirty="0"/>
              <a:t>)</a:t>
            </a:r>
            <a:r>
              <a:rPr lang="zh-CN" altLang="en-US" dirty="0"/>
              <a:t>，做出买入、卖出、不做动作的预测的</a:t>
            </a:r>
            <a:r>
              <a:rPr lang="zh-CN" altLang="en-US" dirty="0" smtClean="0"/>
              <a:t>能力</a:t>
            </a:r>
            <a:endParaRPr lang="en-US" sz="2000" b="1" dirty="0">
              <a:latin typeface="仿宋" panose="02010609060101010101" charset="-122"/>
              <a:ea typeface="仿宋" panose="02010609060101010101" charset="-122"/>
            </a:endParaRPr>
          </a:p>
        </p:txBody>
      </p:sp>
      <p:graphicFrame>
        <p:nvGraphicFramePr>
          <p:cNvPr id="9" name="图示 8"/>
          <p:cNvGraphicFramePr/>
          <p:nvPr>
            <p:extLst>
              <p:ext uri="{D42A27DB-BD31-4B8C-83A1-F6EECF244321}">
                <p14:modId xmlns:p14="http://schemas.microsoft.com/office/powerpoint/2010/main" val="3310141147"/>
              </p:ext>
            </p:extLst>
          </p:nvPr>
        </p:nvGraphicFramePr>
        <p:xfrm>
          <a:off x="2266006" y="4949004"/>
          <a:ext cx="7897027" cy="163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270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39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两个阶段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58532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b="1" dirty="0" smtClean="0"/>
              <a:t>2</a:t>
            </a:r>
            <a:r>
              <a:rPr lang="zh-CN" altLang="en-US" b="1" dirty="0" smtClean="0"/>
              <a:t>、</a:t>
            </a:r>
            <a:r>
              <a:rPr lang="zh-CN" altLang="en-US" b="1" dirty="0"/>
              <a:t>在第二个阶段，</a:t>
            </a:r>
            <a:r>
              <a:rPr lang="zh-CN" altLang="en-US" dirty="0"/>
              <a:t>装载训练好的模型，并且流式地接收和处理依次到达的新的</a:t>
            </a:r>
            <a:r>
              <a:rPr lang="en-US" altLang="zh-CN" dirty="0"/>
              <a:t>Daily Price Bar</a:t>
            </a:r>
            <a:r>
              <a:rPr lang="zh-CN" altLang="en-US" dirty="0"/>
              <a:t>，利用到目前为止的原始数据计算必要的导出特征，然后利用到目前为止的原始数据和导出特征</a:t>
            </a:r>
            <a:r>
              <a:rPr lang="en-US" altLang="zh-CN" dirty="0"/>
              <a:t>(</a:t>
            </a:r>
            <a:r>
              <a:rPr lang="zh-CN" altLang="en-US" dirty="0"/>
              <a:t>不能利用未来数据</a:t>
            </a:r>
            <a:r>
              <a:rPr lang="en-US" altLang="zh-CN" dirty="0"/>
              <a:t>)</a:t>
            </a:r>
            <a:r>
              <a:rPr lang="zh-CN" altLang="en-US" dirty="0"/>
              <a:t>，构造新样本，馈入模型，得到买入、卖出、不做动作的</a:t>
            </a:r>
            <a:r>
              <a:rPr lang="zh-CN" altLang="en-US" dirty="0" smtClean="0"/>
              <a:t>输出</a:t>
            </a:r>
            <a:endParaRPr lang="zh-CN" altLang="en-US" dirty="0"/>
          </a:p>
          <a:p>
            <a:pPr marL="742950" lvl="1" indent="-285750" algn="just">
              <a:lnSpc>
                <a:spcPct val="150000"/>
              </a:lnSpc>
              <a:buFont typeface="Wingdings" panose="05000000000000000000" pitchFamily="2" charset="2"/>
              <a:buChar char="Ø"/>
            </a:pPr>
            <a:r>
              <a:rPr lang="zh-CN" altLang="en-US" dirty="0"/>
              <a:t>根据模型的输出，执行买入、卖出、不做交易等动作。针对</a:t>
            </a:r>
            <a:r>
              <a:rPr lang="en-US" altLang="zh-CN" dirty="0"/>
              <a:t>10</a:t>
            </a:r>
            <a:r>
              <a:rPr lang="zh-CN" altLang="en-US" dirty="0"/>
              <a:t>只股票进行测试，得到在这</a:t>
            </a:r>
            <a:r>
              <a:rPr lang="en-US" altLang="zh-CN" dirty="0"/>
              <a:t>10</a:t>
            </a:r>
            <a:r>
              <a:rPr lang="zh-CN" altLang="en-US" dirty="0"/>
              <a:t>只股票上的年化利润率、最大回撤、夏普指数、交易次数等</a:t>
            </a:r>
            <a:r>
              <a:rPr lang="zh-CN" altLang="en-US" dirty="0" smtClean="0"/>
              <a:t>指标</a:t>
            </a:r>
            <a:endParaRPr lang="en-US" altLang="zh-CN" dirty="0" smtClean="0"/>
          </a:p>
          <a:p>
            <a:pPr marL="742950" lvl="1" indent="-285750" algn="just">
              <a:lnSpc>
                <a:spcPct val="150000"/>
              </a:lnSpc>
              <a:buFont typeface="Wingdings" panose="05000000000000000000" pitchFamily="2" charset="2"/>
              <a:buChar char="Ø"/>
            </a:pPr>
            <a:r>
              <a:rPr lang="zh-CN" altLang="en-US" dirty="0" smtClean="0"/>
              <a:t>最后</a:t>
            </a:r>
            <a:r>
              <a:rPr lang="zh-CN" altLang="en-US" dirty="0"/>
              <a:t>对</a:t>
            </a:r>
            <a:r>
              <a:rPr lang="en-US" altLang="zh-CN" dirty="0"/>
              <a:t>10</a:t>
            </a:r>
            <a:r>
              <a:rPr lang="zh-CN" altLang="en-US" dirty="0"/>
              <a:t>只股票的测试结果进行平均，得到平均的年化利润率、最大回撤、夏普指数、交易次数</a:t>
            </a:r>
          </a:p>
        </p:txBody>
      </p:sp>
      <p:graphicFrame>
        <p:nvGraphicFramePr>
          <p:cNvPr id="9" name="图示 8"/>
          <p:cNvGraphicFramePr/>
          <p:nvPr>
            <p:extLst>
              <p:ext uri="{D42A27DB-BD31-4B8C-83A1-F6EECF244321}">
                <p14:modId xmlns:p14="http://schemas.microsoft.com/office/powerpoint/2010/main" val="7165511"/>
              </p:ext>
            </p:extLst>
          </p:nvPr>
        </p:nvGraphicFramePr>
        <p:xfrm>
          <a:off x="2266006" y="4949004"/>
          <a:ext cx="7897027" cy="163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944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提纲</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6" name="文本框 5">
            <a:extLst>
              <a:ext uri="{FF2B5EF4-FFF2-40B4-BE49-F238E27FC236}">
                <a16:creationId xmlns:a16="http://schemas.microsoft.com/office/drawing/2014/main" id="{6216293B-B3D6-4ED1-B667-57B39A892C57}"/>
              </a:ext>
            </a:extLst>
          </p:cNvPr>
          <p:cNvSpPr txBox="1"/>
          <p:nvPr/>
        </p:nvSpPr>
        <p:spPr>
          <a:xfrm>
            <a:off x="554985" y="1344733"/>
            <a:ext cx="11082029" cy="4770537"/>
          </a:xfrm>
          <a:prstGeom prst="rect">
            <a:avLst/>
          </a:prstGeom>
          <a:noFill/>
        </p:spPr>
        <p:txBody>
          <a:bodyPr wrap="square">
            <a:spAutoFit/>
          </a:bodyPr>
          <a:lstStyle/>
          <a:p>
            <a:pPr marL="285750" indent="-285750">
              <a:buFont typeface="Wingdings" panose="05000000000000000000" pitchFamily="2" charset="2"/>
              <a:buChar char="Ø"/>
            </a:pPr>
            <a:r>
              <a:rPr lang="en-US" altLang="zh-CN" sz="1900" dirty="0">
                <a:latin typeface="仿宋" panose="02010609060101010101" charset="-122"/>
                <a:ea typeface="仿宋" panose="02010609060101010101" charset="-122"/>
              </a:rPr>
              <a:t>1 </a:t>
            </a:r>
            <a:r>
              <a:rPr lang="en-US" altLang="zh-CN" sz="1900" dirty="0" smtClean="0">
                <a:latin typeface="仿宋" panose="02010609060101010101" charset="-122"/>
                <a:ea typeface="仿宋" panose="02010609060101010101" charset="-122"/>
              </a:rPr>
              <a:t> </a:t>
            </a:r>
            <a:r>
              <a:rPr lang="zh-CN" altLang="en-US" sz="1900" dirty="0" smtClean="0">
                <a:latin typeface="仿宋" panose="02010609060101010101" charset="-122"/>
                <a:ea typeface="仿宋" panose="02010609060101010101" charset="-122"/>
              </a:rPr>
              <a:t>智慧</a:t>
            </a:r>
            <a:r>
              <a:rPr lang="zh-CN" altLang="en-US" sz="1900" dirty="0">
                <a:latin typeface="仿宋" panose="02010609060101010101" charset="-122"/>
                <a:ea typeface="仿宋" panose="02010609060101010101" charset="-122"/>
              </a:rPr>
              <a:t>金融与量化交易问题</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1.1 </a:t>
            </a:r>
            <a:r>
              <a:rPr lang="zh-CN" altLang="en-US" sz="1900" dirty="0" smtClean="0">
                <a:latin typeface="仿宋" panose="02010609060101010101" charset="-122"/>
                <a:ea typeface="仿宋" panose="02010609060101010101" charset="-122"/>
              </a:rPr>
              <a:t>智慧</a:t>
            </a:r>
            <a:r>
              <a:rPr lang="zh-CN" altLang="en-US" sz="1900" dirty="0">
                <a:latin typeface="仿宋" panose="02010609060101010101" charset="-122"/>
                <a:ea typeface="仿宋" panose="02010609060101010101" charset="-122"/>
              </a:rPr>
              <a:t>金融的内涵</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1.2 </a:t>
            </a:r>
            <a:r>
              <a:rPr lang="zh-CN" altLang="en-US" sz="1900" dirty="0" smtClean="0">
                <a:latin typeface="仿宋" panose="02010609060101010101" charset="-122"/>
                <a:ea typeface="仿宋" panose="02010609060101010101" charset="-122"/>
              </a:rPr>
              <a:t>智慧</a:t>
            </a:r>
            <a:r>
              <a:rPr lang="zh-CN" altLang="en-US" sz="1900" dirty="0">
                <a:latin typeface="仿宋" panose="02010609060101010101" charset="-122"/>
                <a:ea typeface="仿宋" panose="02010609060101010101" charset="-122"/>
              </a:rPr>
              <a:t>金融与量化交易历史简况</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1.3 </a:t>
            </a:r>
            <a:r>
              <a:rPr lang="zh-CN" altLang="en-US" sz="1900" dirty="0" smtClean="0">
                <a:latin typeface="仿宋" panose="02010609060101010101" charset="-122"/>
                <a:ea typeface="仿宋" panose="02010609060101010101" charset="-122"/>
              </a:rPr>
              <a:t>量化</a:t>
            </a:r>
            <a:r>
              <a:rPr lang="zh-CN" altLang="en-US" sz="1900" dirty="0">
                <a:latin typeface="仿宋" panose="02010609060101010101" charset="-122"/>
                <a:ea typeface="仿宋" panose="02010609060101010101" charset="-122"/>
              </a:rPr>
              <a:t>交易问题的凝练</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1.4 </a:t>
            </a:r>
            <a:r>
              <a:rPr lang="zh-CN" altLang="en-US" sz="1900" dirty="0" smtClean="0">
                <a:latin typeface="仿宋" panose="02010609060101010101" charset="-122"/>
                <a:ea typeface="仿宋" panose="02010609060101010101" charset="-122"/>
              </a:rPr>
              <a:t>量化</a:t>
            </a:r>
            <a:r>
              <a:rPr lang="zh-CN" altLang="en-US" sz="1900" dirty="0">
                <a:latin typeface="仿宋" panose="02010609060101010101" charset="-122"/>
                <a:ea typeface="仿宋" panose="02010609060101010101" charset="-122"/>
              </a:rPr>
              <a:t>交易系统</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1.5 </a:t>
            </a:r>
            <a:r>
              <a:rPr lang="zh-CN" altLang="en-US" sz="1900" dirty="0" smtClean="0">
                <a:latin typeface="仿宋" panose="02010609060101010101" charset="-122"/>
                <a:ea typeface="仿宋" panose="02010609060101010101" charset="-122"/>
              </a:rPr>
              <a:t>量化</a:t>
            </a:r>
            <a:r>
              <a:rPr lang="zh-CN" altLang="en-US" sz="1900" dirty="0">
                <a:latin typeface="仿宋" panose="02010609060101010101" charset="-122"/>
                <a:ea typeface="仿宋" panose="02010609060101010101" charset="-122"/>
              </a:rPr>
              <a:t>交易系统的</a:t>
            </a:r>
            <a:r>
              <a:rPr lang="zh-CN" altLang="en-US" sz="1900" dirty="0" smtClean="0">
                <a:latin typeface="仿宋" panose="02010609060101010101" charset="-122"/>
                <a:ea typeface="仿宋" panose="02010609060101010101" charset="-122"/>
              </a:rPr>
              <a:t>评价</a:t>
            </a:r>
            <a:endParaRPr lang="en-US" altLang="zh-CN" sz="1900" dirty="0">
              <a:latin typeface="仿宋" panose="02010609060101010101" charset="-122"/>
              <a:ea typeface="仿宋" panose="02010609060101010101" charset="-122"/>
            </a:endParaRPr>
          </a:p>
          <a:p>
            <a:pPr marL="285750"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2 </a:t>
            </a:r>
            <a:r>
              <a:rPr lang="zh-CN" altLang="en-US" sz="1900" dirty="0" smtClean="0">
                <a:latin typeface="仿宋" panose="02010609060101010101" charset="-122"/>
                <a:ea typeface="仿宋" panose="02010609060101010101" charset="-122"/>
              </a:rPr>
              <a:t>量化</a:t>
            </a:r>
            <a:r>
              <a:rPr lang="zh-CN" altLang="en-US" sz="1900" dirty="0">
                <a:latin typeface="仿宋" panose="02010609060101010101" charset="-122"/>
                <a:ea typeface="仿宋" panose="02010609060101010101" charset="-122"/>
              </a:rPr>
              <a:t>交易的关键技术</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2.1 </a:t>
            </a:r>
            <a:r>
              <a:rPr lang="zh-CN" altLang="en-US" sz="1900" dirty="0" smtClean="0">
                <a:latin typeface="仿宋" panose="02010609060101010101" charset="-122"/>
                <a:ea typeface="仿宋" panose="02010609060101010101" charset="-122"/>
              </a:rPr>
              <a:t>传统</a:t>
            </a:r>
            <a:r>
              <a:rPr lang="zh-CN" altLang="en-US" sz="1900" dirty="0">
                <a:latin typeface="仿宋" panose="02010609060101010101" charset="-122"/>
                <a:ea typeface="仿宋" panose="02010609060101010101" charset="-122"/>
              </a:rPr>
              <a:t>机器学习技术</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2.2 </a:t>
            </a:r>
            <a:r>
              <a:rPr lang="zh-CN" altLang="en-US" sz="1900" dirty="0" smtClean="0">
                <a:latin typeface="仿宋" panose="02010609060101010101" charset="-122"/>
                <a:ea typeface="仿宋" panose="02010609060101010101" charset="-122"/>
              </a:rPr>
              <a:t>深度</a:t>
            </a:r>
            <a:r>
              <a:rPr lang="zh-CN" altLang="en-US" sz="1900" dirty="0">
                <a:latin typeface="仿宋" panose="02010609060101010101" charset="-122"/>
                <a:ea typeface="仿宋" panose="02010609060101010101" charset="-122"/>
              </a:rPr>
              <a:t>学习技术与大模型</a:t>
            </a:r>
          </a:p>
          <a:p>
            <a:pPr marL="285750"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 </a:t>
            </a:r>
            <a:r>
              <a:rPr lang="zh-CN" altLang="en-US" sz="1900" dirty="0" smtClean="0">
                <a:latin typeface="仿宋" panose="02010609060101010101" charset="-122"/>
                <a:ea typeface="仿宋" panose="02010609060101010101" charset="-122"/>
              </a:rPr>
              <a:t>量化</a:t>
            </a:r>
            <a:r>
              <a:rPr lang="zh-CN" altLang="en-US" sz="1900" dirty="0">
                <a:latin typeface="仿宋" panose="02010609060101010101" charset="-122"/>
                <a:ea typeface="仿宋" panose="02010609060101010101" charset="-122"/>
              </a:rPr>
              <a:t>交易实践</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3.1 </a:t>
            </a:r>
            <a:r>
              <a:rPr lang="zh-CN" altLang="en-US" sz="1900" dirty="0" smtClean="0">
                <a:latin typeface="仿宋" panose="02010609060101010101" charset="-122"/>
                <a:ea typeface="仿宋" panose="02010609060101010101" charset="-122"/>
              </a:rPr>
              <a:t>数据</a:t>
            </a:r>
            <a:r>
              <a:rPr lang="zh-CN" altLang="en-US" sz="1900" dirty="0">
                <a:latin typeface="仿宋" panose="02010609060101010101" charset="-122"/>
                <a:ea typeface="仿宋" panose="02010609060101010101" charset="-122"/>
              </a:rPr>
              <a:t>下载</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3.2 </a:t>
            </a:r>
            <a:r>
              <a:rPr lang="zh-CN" altLang="en-US" sz="1900" dirty="0" smtClean="0">
                <a:latin typeface="仿宋" panose="02010609060101010101" charset="-122"/>
                <a:ea typeface="仿宋" panose="02010609060101010101" charset="-122"/>
              </a:rPr>
              <a:t>数据</a:t>
            </a:r>
            <a:r>
              <a:rPr lang="zh-CN" altLang="en-US" sz="1900" dirty="0">
                <a:latin typeface="仿宋" panose="02010609060101010101" charset="-122"/>
                <a:ea typeface="仿宋" panose="02010609060101010101" charset="-122"/>
              </a:rPr>
              <a:t>标注</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3.3 </a:t>
            </a:r>
            <a:r>
              <a:rPr lang="zh-CN" altLang="en-US" sz="1900" dirty="0" smtClean="0">
                <a:latin typeface="仿宋" panose="02010609060101010101" charset="-122"/>
                <a:ea typeface="仿宋" panose="02010609060101010101" charset="-122"/>
              </a:rPr>
              <a:t>特征</a:t>
            </a:r>
            <a:r>
              <a:rPr lang="zh-CN" altLang="en-US" sz="1900" dirty="0">
                <a:latin typeface="仿宋" panose="02010609060101010101" charset="-122"/>
                <a:ea typeface="仿宋" panose="02010609060101010101" charset="-122"/>
              </a:rPr>
              <a:t>构造与样本生成</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3.4 </a:t>
            </a:r>
            <a:r>
              <a:rPr lang="zh-CN" altLang="en-US" sz="1900" dirty="0" smtClean="0">
                <a:latin typeface="仿宋" panose="02010609060101010101" charset="-122"/>
                <a:ea typeface="仿宋" panose="02010609060101010101" charset="-122"/>
              </a:rPr>
              <a:t>机器学习</a:t>
            </a:r>
            <a:r>
              <a:rPr lang="zh-CN" altLang="en-US" sz="1900" dirty="0">
                <a:latin typeface="仿宋" panose="02010609060101010101" charset="-122"/>
                <a:ea typeface="仿宋" panose="02010609060101010101" charset="-122"/>
              </a:rPr>
              <a:t>模型训练、评价与超参数调优</a:t>
            </a:r>
          </a:p>
          <a:p>
            <a:pPr marL="742950" lvl="1"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3.5 </a:t>
            </a:r>
            <a:r>
              <a:rPr lang="zh-CN" altLang="en-US" sz="1900" dirty="0" smtClean="0">
                <a:latin typeface="仿宋" panose="02010609060101010101" charset="-122"/>
                <a:ea typeface="仿宋" panose="02010609060101010101" charset="-122"/>
              </a:rPr>
              <a:t>交易</a:t>
            </a:r>
            <a:r>
              <a:rPr lang="zh-CN" altLang="en-US" sz="1900" dirty="0">
                <a:latin typeface="仿宋" panose="02010609060101010101" charset="-122"/>
                <a:ea typeface="仿宋" panose="02010609060101010101" charset="-122"/>
              </a:rPr>
              <a:t>策略构建与评价</a:t>
            </a:r>
          </a:p>
          <a:p>
            <a:pPr marL="285750" indent="-285750">
              <a:buFont typeface="Wingdings" panose="05000000000000000000" pitchFamily="2" charset="2"/>
              <a:buChar char="Ø"/>
            </a:pPr>
            <a:r>
              <a:rPr lang="en-US" altLang="zh-CN" sz="1900" dirty="0" smtClean="0">
                <a:latin typeface="仿宋" panose="02010609060101010101" charset="-122"/>
                <a:ea typeface="仿宋" panose="02010609060101010101" charset="-122"/>
              </a:rPr>
              <a:t>4 </a:t>
            </a:r>
            <a:r>
              <a:rPr lang="zh-CN" altLang="en-US" sz="1900" dirty="0" smtClean="0">
                <a:latin typeface="仿宋" panose="02010609060101010101" charset="-122"/>
                <a:ea typeface="仿宋" panose="02010609060101010101" charset="-122"/>
              </a:rPr>
              <a:t>总结</a:t>
            </a:r>
            <a:r>
              <a:rPr lang="zh-CN" altLang="en-US" sz="1900" dirty="0">
                <a:latin typeface="仿宋" panose="02010609060101010101" charset="-122"/>
                <a:ea typeface="仿宋" panose="02010609060101010101" charset="-122"/>
              </a:rPr>
              <a:t>与展望</a:t>
            </a:r>
            <a:endParaRPr lang="en-US" altLang="zh-CN" sz="19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28173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589658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4290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200" dirty="0" smtClean="0"/>
              <a:t>下载股票代码</a:t>
            </a:r>
            <a:endParaRPr lang="en-US" sz="22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736517" y="1940256"/>
            <a:ext cx="10000000" cy="1800000"/>
          </a:xfrm>
          <a:prstGeom prst="rect">
            <a:avLst/>
          </a:prstGeom>
        </p:spPr>
      </p:pic>
      <p:pic>
        <p:nvPicPr>
          <p:cNvPr id="7" name="图片 6"/>
          <p:cNvPicPr>
            <a:picLocks noChangeAspect="1"/>
          </p:cNvPicPr>
          <p:nvPr/>
        </p:nvPicPr>
        <p:blipFill>
          <a:blip r:embed="rId4"/>
          <a:stretch>
            <a:fillRect/>
          </a:stretch>
        </p:blipFill>
        <p:spPr>
          <a:xfrm>
            <a:off x="1558190" y="4558641"/>
            <a:ext cx="4420364" cy="2160000"/>
          </a:xfrm>
          <a:prstGeom prst="rect">
            <a:avLst/>
          </a:prstGeom>
        </p:spPr>
      </p:pic>
      <p:sp>
        <p:nvSpPr>
          <p:cNvPr id="8" name="矩形 7"/>
          <p:cNvSpPr/>
          <p:nvPr/>
        </p:nvSpPr>
        <p:spPr>
          <a:xfrm>
            <a:off x="6364404" y="4899977"/>
            <a:ext cx="5090617" cy="1477328"/>
          </a:xfrm>
          <a:prstGeom prst="rect">
            <a:avLst/>
          </a:prstGeom>
        </p:spPr>
        <p:txBody>
          <a:bodyPr wrap="square">
            <a:spAutoFit/>
          </a:bodyPr>
          <a:lstStyle/>
          <a:p>
            <a:pPr marL="285750" indent="-285750" algn="just">
              <a:buFont typeface="Arial" panose="020B0604020202020204" pitchFamily="34" charset="0"/>
              <a:buChar char="•"/>
            </a:pPr>
            <a:r>
              <a:rPr lang="zh-CN" altLang="zh-CN" dirty="0">
                <a:latin typeface="+mn-ea"/>
                <a:cs typeface="Times New Roman" panose="02020603050405020304" pitchFamily="18" charset="0"/>
              </a:rPr>
              <a:t>代码中的</a:t>
            </a:r>
            <a:r>
              <a:rPr lang="en-US" altLang="zh-CN" dirty="0">
                <a:latin typeface="+mn-ea"/>
              </a:rPr>
              <a:t>token </a:t>
            </a:r>
            <a:r>
              <a:rPr lang="zh-CN" altLang="zh-CN" dirty="0">
                <a:latin typeface="+mn-ea"/>
                <a:cs typeface="Times New Roman" panose="02020603050405020304" pitchFamily="18" charset="0"/>
              </a:rPr>
              <a:t>是本章作者自己注册获得的，请读者自行到</a:t>
            </a:r>
            <a:r>
              <a:rPr lang="en-US" altLang="zh-CN" dirty="0">
                <a:latin typeface="+mn-ea"/>
              </a:rPr>
              <a:t>https://tushare.pro/</a:t>
            </a:r>
            <a:r>
              <a:rPr lang="zh-CN" altLang="zh-CN" dirty="0">
                <a:latin typeface="+mn-ea"/>
                <a:cs typeface="Times New Roman" panose="02020603050405020304" pitchFamily="18" charset="0"/>
              </a:rPr>
              <a:t>进行注册，然后登录以后，按照</a:t>
            </a:r>
            <a:r>
              <a:rPr lang="en-US" altLang="zh-CN" dirty="0">
                <a:latin typeface="+mn-ea"/>
              </a:rPr>
              <a:t>“</a:t>
            </a:r>
            <a:r>
              <a:rPr lang="zh-CN" altLang="zh-CN" dirty="0">
                <a:latin typeface="+mn-ea"/>
                <a:cs typeface="Times New Roman" panose="02020603050405020304" pitchFamily="18" charset="0"/>
              </a:rPr>
              <a:t>头像</a:t>
            </a:r>
            <a:r>
              <a:rPr lang="en-US" altLang="zh-CN" dirty="0">
                <a:latin typeface="+mn-ea"/>
              </a:rPr>
              <a:t>-&gt;</a:t>
            </a:r>
            <a:r>
              <a:rPr lang="zh-CN" altLang="zh-CN" dirty="0">
                <a:latin typeface="+mn-ea"/>
                <a:cs typeface="Times New Roman" panose="02020603050405020304" pitchFamily="18" charset="0"/>
              </a:rPr>
              <a:t>个人主页</a:t>
            </a:r>
            <a:r>
              <a:rPr lang="en-US" altLang="zh-CN" dirty="0">
                <a:latin typeface="+mn-ea"/>
              </a:rPr>
              <a:t>-&gt;</a:t>
            </a:r>
            <a:r>
              <a:rPr lang="zh-CN" altLang="zh-CN" dirty="0">
                <a:latin typeface="+mn-ea"/>
                <a:cs typeface="Times New Roman" panose="02020603050405020304" pitchFamily="18" charset="0"/>
              </a:rPr>
              <a:t>接口</a:t>
            </a:r>
            <a:r>
              <a:rPr lang="en-US" altLang="zh-CN" dirty="0">
                <a:latin typeface="+mn-ea"/>
              </a:rPr>
              <a:t>TOKEN”</a:t>
            </a:r>
            <a:r>
              <a:rPr lang="zh-CN" altLang="zh-CN" dirty="0">
                <a:latin typeface="+mn-ea"/>
                <a:cs typeface="Times New Roman" panose="02020603050405020304" pitchFamily="18" charset="0"/>
              </a:rPr>
              <a:t>的操作步骤，提取自己的</a:t>
            </a:r>
            <a:r>
              <a:rPr lang="en-US" altLang="zh-CN" dirty="0">
                <a:latin typeface="+mn-ea"/>
              </a:rPr>
              <a:t>token</a:t>
            </a:r>
            <a:r>
              <a:rPr lang="zh-CN" altLang="zh-CN" dirty="0">
                <a:latin typeface="+mn-ea"/>
                <a:cs typeface="Times New Roman" panose="02020603050405020304" pitchFamily="18" charset="0"/>
              </a:rPr>
              <a:t>，替换上述代码中的</a:t>
            </a:r>
            <a:r>
              <a:rPr lang="en-US" altLang="zh-CN" dirty="0">
                <a:latin typeface="+mn-ea"/>
              </a:rPr>
              <a:t>token</a:t>
            </a:r>
            <a:endParaRPr lang="zh-CN" altLang="en-US" dirty="0">
              <a:latin typeface="+mn-ea"/>
            </a:endParaRPr>
          </a:p>
        </p:txBody>
      </p:sp>
      <p:pic>
        <p:nvPicPr>
          <p:cNvPr id="9" name="图片 8"/>
          <p:cNvPicPr>
            <a:picLocks noChangeAspect="1"/>
          </p:cNvPicPr>
          <p:nvPr/>
        </p:nvPicPr>
        <p:blipFill>
          <a:blip r:embed="rId5"/>
          <a:stretch>
            <a:fillRect/>
          </a:stretch>
        </p:blipFill>
        <p:spPr>
          <a:xfrm>
            <a:off x="736517" y="3779380"/>
            <a:ext cx="4808496" cy="434621"/>
          </a:xfrm>
          <a:prstGeom prst="rect">
            <a:avLst/>
          </a:prstGeom>
        </p:spPr>
      </p:pic>
    </p:spTree>
    <p:extLst>
      <p:ext uri="{BB962C8B-B14F-4D97-AF65-F5344CB8AC3E}">
        <p14:creationId xmlns:p14="http://schemas.microsoft.com/office/powerpoint/2010/main" val="3432900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4290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200" dirty="0" smtClean="0"/>
              <a:t>读取</a:t>
            </a:r>
            <a:r>
              <a:rPr lang="zh-CN" altLang="en-US" sz="2200" dirty="0"/>
              <a:t>股票代码并且</a:t>
            </a:r>
            <a:r>
              <a:rPr lang="zh-CN" altLang="en-US" sz="2200" dirty="0" smtClean="0"/>
              <a:t>显示</a:t>
            </a:r>
            <a:endParaRPr lang="en-US" sz="2200" dirty="0">
              <a:latin typeface="仿宋" panose="02010609060101010101" charset="-122"/>
              <a:ea typeface="仿宋" panose="02010609060101010101" charset="-122"/>
            </a:endParaRPr>
          </a:p>
        </p:txBody>
      </p:sp>
      <p:pic>
        <p:nvPicPr>
          <p:cNvPr id="9" name="图片 8"/>
          <p:cNvPicPr>
            <a:picLocks noChangeAspect="1"/>
          </p:cNvPicPr>
          <p:nvPr/>
        </p:nvPicPr>
        <p:blipFill>
          <a:blip r:embed="rId3"/>
          <a:stretch>
            <a:fillRect/>
          </a:stretch>
        </p:blipFill>
        <p:spPr>
          <a:xfrm>
            <a:off x="1160060" y="1894584"/>
            <a:ext cx="9101564" cy="2146220"/>
          </a:xfrm>
          <a:prstGeom prst="rect">
            <a:avLst/>
          </a:prstGeom>
        </p:spPr>
      </p:pic>
      <p:pic>
        <p:nvPicPr>
          <p:cNvPr id="10" name="图片 9"/>
          <p:cNvPicPr>
            <a:picLocks noChangeAspect="1"/>
          </p:cNvPicPr>
          <p:nvPr/>
        </p:nvPicPr>
        <p:blipFill>
          <a:blip r:embed="rId4"/>
          <a:stretch>
            <a:fillRect/>
          </a:stretch>
        </p:blipFill>
        <p:spPr>
          <a:xfrm>
            <a:off x="3311856" y="4158069"/>
            <a:ext cx="5467705" cy="2440640"/>
          </a:xfrm>
          <a:prstGeom prst="rect">
            <a:avLst/>
          </a:prstGeom>
        </p:spPr>
      </p:pic>
    </p:spTree>
    <p:extLst>
      <p:ext uri="{BB962C8B-B14F-4D97-AF65-F5344CB8AC3E}">
        <p14:creationId xmlns:p14="http://schemas.microsoft.com/office/powerpoint/2010/main" val="15707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4290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200" dirty="0" smtClean="0"/>
              <a:t>查看股票数量</a:t>
            </a:r>
            <a:endParaRPr lang="en-US" sz="2200"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056902" y="2356140"/>
            <a:ext cx="7286625" cy="2171700"/>
          </a:xfrm>
          <a:prstGeom prst="rect">
            <a:avLst/>
          </a:prstGeom>
        </p:spPr>
      </p:pic>
    </p:spTree>
    <p:extLst>
      <p:ext uri="{BB962C8B-B14F-4D97-AF65-F5344CB8AC3E}">
        <p14:creationId xmlns:p14="http://schemas.microsoft.com/office/powerpoint/2010/main" val="324901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4290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200" dirty="0" smtClean="0"/>
              <a:t>20100101</a:t>
            </a:r>
            <a:r>
              <a:rPr lang="zh-CN" altLang="en-US" sz="2200" dirty="0"/>
              <a:t>之前上市的</a:t>
            </a:r>
            <a:r>
              <a:rPr lang="zh-CN" altLang="en-US" sz="2200" dirty="0" smtClean="0"/>
              <a:t>股票</a:t>
            </a:r>
            <a:endParaRPr lang="en-US" sz="2200"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069911" y="2162268"/>
            <a:ext cx="6654349" cy="3971251"/>
          </a:xfrm>
          <a:prstGeom prst="rect">
            <a:avLst/>
          </a:prstGeom>
        </p:spPr>
      </p:pic>
    </p:spTree>
    <p:extLst>
      <p:ext uri="{BB962C8B-B14F-4D97-AF65-F5344CB8AC3E}">
        <p14:creationId xmlns:p14="http://schemas.microsoft.com/office/powerpoint/2010/main" val="2550456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07484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遴选</a:t>
            </a:r>
            <a:r>
              <a:rPr lang="en-US" altLang="zh-CN" sz="2400" dirty="0"/>
              <a:t>10</a:t>
            </a:r>
            <a:r>
              <a:rPr lang="zh-CN" altLang="en-US" sz="2400" dirty="0"/>
              <a:t>只股票代码（训练集）</a:t>
            </a:r>
          </a:p>
          <a:p>
            <a:pPr marL="285750" indent="-285750">
              <a:lnSpc>
                <a:spcPct val="150000"/>
              </a:lnSpc>
              <a:buFont typeface="Wingdings" panose="05000000000000000000" pitchFamily="2" charset="2"/>
              <a:buChar char="Ø"/>
            </a:pPr>
            <a:endParaRPr lang="en-US" sz="22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333114" y="2664975"/>
            <a:ext cx="11468266" cy="2457485"/>
          </a:xfrm>
          <a:prstGeom prst="rect">
            <a:avLst/>
          </a:prstGeom>
        </p:spPr>
      </p:pic>
    </p:spTree>
    <p:extLst>
      <p:ext uri="{BB962C8B-B14F-4D97-AF65-F5344CB8AC3E}">
        <p14:creationId xmlns:p14="http://schemas.microsoft.com/office/powerpoint/2010/main" val="3341395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07484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遴选</a:t>
            </a:r>
            <a:r>
              <a:rPr lang="en-US" altLang="zh-CN" sz="2400" dirty="0"/>
              <a:t>10</a:t>
            </a:r>
            <a:r>
              <a:rPr lang="zh-CN" altLang="en-US" sz="2400" dirty="0"/>
              <a:t>只股票代码</a:t>
            </a:r>
            <a:r>
              <a:rPr lang="zh-CN" altLang="en-US" sz="2400" dirty="0" smtClean="0"/>
              <a:t>（测试集</a:t>
            </a:r>
            <a:r>
              <a:rPr lang="zh-CN" altLang="en-US" sz="2400" dirty="0"/>
              <a:t>）</a:t>
            </a:r>
          </a:p>
          <a:p>
            <a:pPr marL="285750" indent="-285750">
              <a:lnSpc>
                <a:spcPct val="150000"/>
              </a:lnSpc>
              <a:buFont typeface="Wingdings" panose="05000000000000000000" pitchFamily="2" charset="2"/>
              <a:buChar char="Ø"/>
            </a:pPr>
            <a:endParaRPr lang="en-US" sz="22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776676" y="3119446"/>
            <a:ext cx="11160000" cy="2432130"/>
          </a:xfrm>
          <a:prstGeom prst="rect">
            <a:avLst/>
          </a:prstGeom>
        </p:spPr>
      </p:pic>
    </p:spTree>
    <p:extLst>
      <p:ext uri="{BB962C8B-B14F-4D97-AF65-F5344CB8AC3E}">
        <p14:creationId xmlns:p14="http://schemas.microsoft.com/office/powerpoint/2010/main" val="2720301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函数：下载</a:t>
            </a:r>
            <a:r>
              <a:rPr lang="zh-CN" altLang="en-US" sz="2400" dirty="0"/>
              <a:t>一只股票的价格数据</a:t>
            </a:r>
            <a:endParaRPr lang="en-US" sz="2200"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1237044" y="2918576"/>
            <a:ext cx="10080000" cy="2997534"/>
          </a:xfrm>
          <a:prstGeom prst="rect">
            <a:avLst/>
          </a:prstGeom>
        </p:spPr>
      </p:pic>
    </p:spTree>
    <p:extLst>
      <p:ext uri="{BB962C8B-B14F-4D97-AF65-F5344CB8AC3E}">
        <p14:creationId xmlns:p14="http://schemas.microsoft.com/office/powerpoint/2010/main" val="3322980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函数：整理</a:t>
            </a:r>
            <a:r>
              <a:rPr lang="zh-CN" altLang="en-US" sz="2400" dirty="0"/>
              <a:t>下载数据，适配</a:t>
            </a:r>
            <a:r>
              <a:rPr lang="en-US" altLang="zh-CN" sz="2400" dirty="0"/>
              <a:t>PyAlgoTrade</a:t>
            </a:r>
            <a:endParaRPr lang="en-US" sz="2200"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1201002" y="1977340"/>
            <a:ext cx="9576225" cy="4473323"/>
          </a:xfrm>
          <a:prstGeom prst="rect">
            <a:avLst/>
          </a:prstGeom>
        </p:spPr>
      </p:pic>
    </p:spTree>
    <p:extLst>
      <p:ext uri="{BB962C8B-B14F-4D97-AF65-F5344CB8AC3E}">
        <p14:creationId xmlns:p14="http://schemas.microsoft.com/office/powerpoint/2010/main" val="4010015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49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下载训练集的股票价格数据，并且转换格式</a:t>
            </a:r>
            <a:endParaRPr lang="en-US" sz="2200"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178310" y="1996026"/>
            <a:ext cx="6756424" cy="4595022"/>
          </a:xfrm>
          <a:prstGeom prst="rect">
            <a:avLst/>
          </a:prstGeom>
        </p:spPr>
      </p:pic>
    </p:spTree>
    <p:extLst>
      <p:ext uri="{BB962C8B-B14F-4D97-AF65-F5344CB8AC3E}">
        <p14:creationId xmlns:p14="http://schemas.microsoft.com/office/powerpoint/2010/main" val="341804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4801314"/>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400" dirty="0" smtClean="0"/>
              <a:t>智慧金融</a:t>
            </a:r>
            <a:endParaRPr lang="en-US" altLang="zh-CN" sz="2400" dirty="0" smtClean="0"/>
          </a:p>
          <a:p>
            <a:pPr marL="742950" lvl="1" indent="-285750" algn="just">
              <a:lnSpc>
                <a:spcPct val="150000"/>
              </a:lnSpc>
              <a:buFont typeface="Wingdings" panose="05000000000000000000" pitchFamily="2" charset="2"/>
              <a:buChar char="Ø"/>
            </a:pPr>
            <a:r>
              <a:rPr lang="zh-CN" altLang="zh-CN" dirty="0"/>
              <a:t>智慧金融利用人工智能技术，分析金融数据，为金融业务赋能</a:t>
            </a:r>
            <a:r>
              <a:rPr lang="zh-CN" altLang="en-US" sz="2000" dirty="0" smtClean="0">
                <a:latin typeface="仿宋" panose="02010609060101010101" charset="-122"/>
                <a:ea typeface="仿宋" panose="02010609060101010101" charset="-122"/>
              </a:rPr>
              <a:t>，</a:t>
            </a:r>
            <a:r>
              <a:rPr lang="zh-CN" altLang="en-US" sz="2000" dirty="0">
                <a:latin typeface="仿宋" panose="02010609060101010101" charset="-122"/>
                <a:ea typeface="仿宋" panose="02010609060101010101" charset="-122"/>
              </a:rPr>
              <a:t>在这里我们也把智慧金融称为数字</a:t>
            </a:r>
            <a:r>
              <a:rPr lang="zh-CN" altLang="en-US" sz="2000" dirty="0" smtClean="0">
                <a:latin typeface="仿宋" panose="02010609060101010101" charset="-122"/>
                <a:ea typeface="仿宋" panose="02010609060101010101" charset="-122"/>
              </a:rPr>
              <a:t>金融</a:t>
            </a:r>
            <a:endParaRPr lang="zh-CN" altLang="en-US" sz="2000" dirty="0">
              <a:latin typeface="仿宋" panose="02010609060101010101" charset="-122"/>
              <a:ea typeface="仿宋" panose="02010609060101010101" charset="-122"/>
            </a:endParaRPr>
          </a:p>
          <a:p>
            <a:pPr marL="742950" lvl="1" indent="-285750" algn="just">
              <a:lnSpc>
                <a:spcPct val="150000"/>
              </a:lnSpc>
              <a:buFont typeface="Wingdings" panose="05000000000000000000" pitchFamily="2" charset="2"/>
              <a:buChar char="Ø"/>
            </a:pPr>
            <a:r>
              <a:rPr lang="zh-CN" altLang="en-US" sz="2000" dirty="0">
                <a:latin typeface="仿宋" panose="02010609060101010101" charset="-122"/>
                <a:ea typeface="仿宋" panose="02010609060101010101" charset="-122"/>
              </a:rPr>
              <a:t>数字金融，是数字经济领域的一个最活跃的研究分支，它利用大数据技术和现代信息技术，实现金融服务的数字化、自动化、智能化和个性化，实现业务优化和风险管理，从而提高金融机构的运营</a:t>
            </a:r>
            <a:r>
              <a:rPr lang="zh-CN" altLang="en-US" sz="2000" dirty="0" smtClean="0">
                <a:latin typeface="仿宋" panose="02010609060101010101" charset="-122"/>
                <a:ea typeface="仿宋" panose="02010609060101010101" charset="-122"/>
              </a:rPr>
              <a:t>效率</a:t>
            </a:r>
            <a:endParaRPr lang="zh-CN" altLang="en-US" sz="2000" dirty="0">
              <a:latin typeface="仿宋" panose="02010609060101010101" charset="-122"/>
              <a:ea typeface="仿宋" panose="02010609060101010101" charset="-122"/>
            </a:endParaRPr>
          </a:p>
          <a:p>
            <a:pPr marL="742950" lvl="1" indent="-285750" algn="just">
              <a:lnSpc>
                <a:spcPct val="150000"/>
              </a:lnSpc>
              <a:buFont typeface="Wingdings" panose="05000000000000000000" pitchFamily="2" charset="2"/>
              <a:buChar char="Ø"/>
            </a:pPr>
            <a:r>
              <a:rPr lang="zh-CN" altLang="en-US" sz="2000" dirty="0">
                <a:latin typeface="仿宋" panose="02010609060101010101" charset="-122"/>
                <a:ea typeface="仿宋" panose="02010609060101010101" charset="-122"/>
              </a:rPr>
              <a:t>数字金融的核心是数据驱动</a:t>
            </a:r>
            <a:r>
              <a:rPr lang="zh-CN" altLang="en-US" sz="2000" dirty="0" smtClean="0">
                <a:latin typeface="仿宋" panose="02010609060101010101" charset="-122"/>
                <a:ea typeface="仿宋" panose="02010609060101010101" charset="-122"/>
              </a:rPr>
              <a:t>的</a:t>
            </a:r>
            <a:r>
              <a:rPr lang="zh-CN" altLang="en-US" sz="2000" dirty="0">
                <a:latin typeface="仿宋" panose="02010609060101010101" charset="-122"/>
                <a:ea typeface="仿宋" panose="02010609060101010101" charset="-122"/>
              </a:rPr>
              <a:t>；</a:t>
            </a:r>
            <a:r>
              <a:rPr lang="zh-CN" altLang="en-US" sz="2000" dirty="0" smtClean="0">
                <a:latin typeface="仿宋" panose="02010609060101010101" charset="-122"/>
                <a:ea typeface="仿宋" panose="02010609060101010101" charset="-122"/>
              </a:rPr>
              <a:t>通过</a:t>
            </a:r>
            <a:r>
              <a:rPr lang="zh-CN" altLang="en-US" sz="2000" dirty="0">
                <a:latin typeface="仿宋" panose="02010609060101010101" charset="-122"/>
                <a:ea typeface="仿宋" panose="02010609060101010101" charset="-122"/>
              </a:rPr>
              <a:t>收集大量的数据，然后进行分析，可以更好地了解客户需求，预测市场的趋势，制定更加科学的</a:t>
            </a:r>
            <a:r>
              <a:rPr lang="zh-CN" altLang="en-US" sz="2000" dirty="0" smtClean="0">
                <a:latin typeface="仿宋" panose="02010609060101010101" charset="-122"/>
                <a:ea typeface="仿宋" panose="02010609060101010101" charset="-122"/>
              </a:rPr>
              <a:t>决策；数字</a:t>
            </a:r>
            <a:r>
              <a:rPr lang="zh-CN" altLang="en-US" sz="2000" dirty="0">
                <a:latin typeface="仿宋" panose="02010609060101010101" charset="-122"/>
                <a:ea typeface="仿宋" panose="02010609060101010101" charset="-122"/>
              </a:rPr>
              <a:t>金融依赖于人工智能、机器学习、区块链技术等先进的技术手段，实现自动化运营和智能化决策</a:t>
            </a:r>
          </a:p>
          <a:p>
            <a:pPr marL="285750" indent="-285750" algn="just">
              <a:lnSpc>
                <a:spcPct val="150000"/>
              </a:lnSpc>
              <a:buFont typeface="Wingdings" panose="05000000000000000000" pitchFamily="2" charset="2"/>
              <a:buChar char="Ø"/>
            </a:pP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703523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下载测试集的股票价格数据，并且转换格式</a:t>
            </a:r>
            <a:endParaRPr lang="en-US" sz="2200"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487233" y="1952269"/>
            <a:ext cx="6251883" cy="4250074"/>
          </a:xfrm>
          <a:prstGeom prst="rect">
            <a:avLst/>
          </a:prstGeom>
        </p:spPr>
      </p:pic>
    </p:spTree>
    <p:extLst>
      <p:ext uri="{BB962C8B-B14F-4D97-AF65-F5344CB8AC3E}">
        <p14:creationId xmlns:p14="http://schemas.microsoft.com/office/powerpoint/2010/main" val="4082014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股票价格数据的可视化（训练集和测试集）</a:t>
            </a:r>
            <a:endParaRPr lang="en-US" sz="2200"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386430" y="2226930"/>
            <a:ext cx="5963219" cy="3846324"/>
          </a:xfrm>
          <a:prstGeom prst="rect">
            <a:avLst/>
          </a:prstGeom>
        </p:spPr>
      </p:pic>
      <p:pic>
        <p:nvPicPr>
          <p:cNvPr id="8" name="图片 7"/>
          <p:cNvPicPr>
            <a:picLocks noChangeAspect="1"/>
          </p:cNvPicPr>
          <p:nvPr/>
        </p:nvPicPr>
        <p:blipFill>
          <a:blip r:embed="rId4"/>
          <a:stretch>
            <a:fillRect/>
          </a:stretch>
        </p:blipFill>
        <p:spPr>
          <a:xfrm>
            <a:off x="6607009" y="3089817"/>
            <a:ext cx="5167446" cy="2692283"/>
          </a:xfrm>
          <a:prstGeom prst="rect">
            <a:avLst/>
          </a:prstGeom>
        </p:spPr>
      </p:pic>
    </p:spTree>
    <p:extLst>
      <p:ext uri="{BB962C8B-B14F-4D97-AF65-F5344CB8AC3E}">
        <p14:creationId xmlns:p14="http://schemas.microsoft.com/office/powerpoint/2010/main" val="4223497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4873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900" b="1" dirty="0" smtClean="0">
                <a:latin typeface="+mn-ea"/>
              </a:rPr>
              <a:t>下载的股票价格文件格式  </a:t>
            </a:r>
            <a:r>
              <a:rPr lang="en-US" altLang="zh-CN" sz="1900" b="1" dirty="0" smtClean="0">
                <a:latin typeface="+mn-ea"/>
              </a:rPr>
              <a:t>vs. </a:t>
            </a:r>
            <a:r>
              <a:rPr lang="zh-CN" altLang="en-US" sz="1900" b="1" dirty="0" smtClean="0">
                <a:latin typeface="+mn-ea"/>
              </a:rPr>
              <a:t>转换以后的股票价格文件格式</a:t>
            </a:r>
            <a:endParaRPr lang="en-US" altLang="zh-CN" sz="1900" b="1" dirty="0" smtClean="0">
              <a:latin typeface="+mn-ea"/>
            </a:endParaRPr>
          </a:p>
          <a:p>
            <a:pPr marL="742950" lvl="1" indent="-285750" algn="just">
              <a:lnSpc>
                <a:spcPct val="150000"/>
              </a:lnSpc>
              <a:buFont typeface="Wingdings" panose="05000000000000000000" pitchFamily="2" charset="2"/>
              <a:buChar char="Ø"/>
            </a:pPr>
            <a:r>
              <a:rPr lang="en-US" altLang="zh-CN" b="1" dirty="0">
                <a:latin typeface="+mn-ea"/>
              </a:rPr>
              <a:t>600104.SH.CSV</a:t>
            </a:r>
            <a:r>
              <a:rPr lang="zh-CN" altLang="zh-CN" dirty="0">
                <a:latin typeface="+mn-ea"/>
              </a:rPr>
              <a:t>文件包含了</a:t>
            </a:r>
            <a:r>
              <a:rPr lang="en-US" altLang="zh-CN" dirty="0">
                <a:latin typeface="+mn-ea"/>
              </a:rPr>
              <a:t>PyAlgoTrade</a:t>
            </a:r>
            <a:r>
              <a:rPr lang="zh-CN" altLang="zh-CN" dirty="0">
                <a:latin typeface="+mn-ea"/>
              </a:rPr>
              <a:t>交易策略回测平台所不需要的</a:t>
            </a:r>
            <a:r>
              <a:rPr lang="zh-CN" altLang="zh-CN" dirty="0" smtClean="0">
                <a:latin typeface="+mn-ea"/>
              </a:rPr>
              <a:t>字段</a:t>
            </a:r>
            <a:endParaRPr lang="en-US" altLang="zh-CN" dirty="0" smtClean="0">
              <a:latin typeface="+mn-ea"/>
            </a:endParaRPr>
          </a:p>
          <a:p>
            <a:pPr marL="742950" lvl="1" indent="-285750" algn="just">
              <a:lnSpc>
                <a:spcPct val="150000"/>
              </a:lnSpc>
              <a:buFont typeface="Wingdings" panose="05000000000000000000" pitchFamily="2" charset="2"/>
              <a:buChar char="Ø"/>
            </a:pPr>
            <a:r>
              <a:rPr lang="zh-CN" altLang="zh-CN" dirty="0" smtClean="0">
                <a:latin typeface="+mn-ea"/>
              </a:rPr>
              <a:t>而</a:t>
            </a:r>
            <a:r>
              <a:rPr lang="en-US" altLang="zh-CN" b="1" dirty="0">
                <a:latin typeface="+mn-ea"/>
              </a:rPr>
              <a:t>600104.SH_new.CSV</a:t>
            </a:r>
            <a:r>
              <a:rPr lang="en-US" altLang="zh-CN" dirty="0">
                <a:latin typeface="+mn-ea"/>
              </a:rPr>
              <a:t> </a:t>
            </a:r>
            <a:r>
              <a:rPr lang="zh-CN" altLang="zh-CN" dirty="0">
                <a:latin typeface="+mn-ea"/>
              </a:rPr>
              <a:t>文件只保留了</a:t>
            </a:r>
            <a:r>
              <a:rPr lang="en-US" altLang="zh-CN" dirty="0">
                <a:latin typeface="+mn-ea"/>
              </a:rPr>
              <a:t>PyAlgoTrade</a:t>
            </a:r>
            <a:r>
              <a:rPr lang="zh-CN" altLang="zh-CN" dirty="0">
                <a:latin typeface="+mn-ea"/>
              </a:rPr>
              <a:t>交易策略回测平台所需要的</a:t>
            </a:r>
            <a:r>
              <a:rPr lang="zh-CN" altLang="zh-CN" dirty="0" smtClean="0">
                <a:latin typeface="+mn-ea"/>
              </a:rPr>
              <a:t>字段</a:t>
            </a:r>
            <a:endParaRPr lang="en-US" altLang="zh-CN" dirty="0" smtClean="0">
              <a:latin typeface="+mn-ea"/>
            </a:endParaRPr>
          </a:p>
          <a:p>
            <a:pPr marL="1200150" lvl="2" indent="-285750" algn="just">
              <a:lnSpc>
                <a:spcPct val="150000"/>
              </a:lnSpc>
              <a:buFont typeface="Wingdings" panose="05000000000000000000" pitchFamily="2" charset="2"/>
              <a:buChar char="Ø"/>
            </a:pPr>
            <a:r>
              <a:rPr lang="zh-CN" altLang="zh-CN" dirty="0" smtClean="0">
                <a:latin typeface="+mn-ea"/>
              </a:rPr>
              <a:t>包括</a:t>
            </a:r>
            <a:r>
              <a:rPr lang="en-US" altLang="zh-CN" dirty="0">
                <a:latin typeface="+mn-ea"/>
              </a:rPr>
              <a:t>Date Time</a:t>
            </a:r>
            <a:r>
              <a:rPr lang="zh-CN" altLang="zh-CN" dirty="0">
                <a:latin typeface="+mn-ea"/>
              </a:rPr>
              <a:t>、</a:t>
            </a:r>
            <a:r>
              <a:rPr lang="en-US" altLang="zh-CN" dirty="0">
                <a:latin typeface="+mn-ea"/>
              </a:rPr>
              <a:t>Open</a:t>
            </a:r>
            <a:r>
              <a:rPr lang="zh-CN" altLang="zh-CN" dirty="0">
                <a:latin typeface="+mn-ea"/>
              </a:rPr>
              <a:t>、</a:t>
            </a:r>
            <a:r>
              <a:rPr lang="en-US" altLang="zh-CN" dirty="0">
                <a:latin typeface="+mn-ea"/>
              </a:rPr>
              <a:t>High</a:t>
            </a:r>
            <a:r>
              <a:rPr lang="zh-CN" altLang="zh-CN" dirty="0">
                <a:latin typeface="+mn-ea"/>
              </a:rPr>
              <a:t>、</a:t>
            </a:r>
            <a:r>
              <a:rPr lang="en-US" altLang="zh-CN" dirty="0">
                <a:latin typeface="+mn-ea"/>
              </a:rPr>
              <a:t>Low</a:t>
            </a:r>
            <a:r>
              <a:rPr lang="zh-CN" altLang="zh-CN" dirty="0">
                <a:latin typeface="+mn-ea"/>
              </a:rPr>
              <a:t>、</a:t>
            </a:r>
            <a:r>
              <a:rPr lang="en-US" altLang="zh-CN" dirty="0">
                <a:latin typeface="+mn-ea"/>
              </a:rPr>
              <a:t>Close</a:t>
            </a:r>
            <a:r>
              <a:rPr lang="zh-CN" altLang="zh-CN" dirty="0">
                <a:latin typeface="+mn-ea"/>
              </a:rPr>
              <a:t>、</a:t>
            </a:r>
            <a:r>
              <a:rPr lang="en-US" altLang="zh-CN" dirty="0">
                <a:latin typeface="+mn-ea"/>
              </a:rPr>
              <a:t>Volume</a:t>
            </a:r>
            <a:r>
              <a:rPr lang="zh-CN" altLang="zh-CN" dirty="0">
                <a:latin typeface="+mn-ea"/>
              </a:rPr>
              <a:t>、</a:t>
            </a:r>
            <a:r>
              <a:rPr lang="en-US" altLang="zh-CN" dirty="0" err="1">
                <a:latin typeface="+mn-ea"/>
              </a:rPr>
              <a:t>Adj</a:t>
            </a:r>
            <a:r>
              <a:rPr lang="en-US" altLang="zh-CN" dirty="0">
                <a:latin typeface="+mn-ea"/>
              </a:rPr>
              <a:t> Close</a:t>
            </a:r>
            <a:r>
              <a:rPr lang="zh-CN" altLang="zh-CN" dirty="0">
                <a:latin typeface="+mn-ea"/>
              </a:rPr>
              <a:t>，分别表示日期时间、开盘价、最高价、最低价、收盘价、交易量、临近收盘价等</a:t>
            </a:r>
            <a:endParaRPr lang="en-US" dirty="0">
              <a:latin typeface="+mn-ea"/>
            </a:endParaRPr>
          </a:p>
        </p:txBody>
      </p:sp>
      <p:pic>
        <p:nvPicPr>
          <p:cNvPr id="7" name="图片 6"/>
          <p:cNvPicPr>
            <a:picLocks noChangeAspect="1"/>
          </p:cNvPicPr>
          <p:nvPr/>
        </p:nvPicPr>
        <p:blipFill>
          <a:blip r:embed="rId3"/>
          <a:stretch>
            <a:fillRect/>
          </a:stretch>
        </p:blipFill>
        <p:spPr>
          <a:xfrm>
            <a:off x="7165874" y="4006859"/>
            <a:ext cx="3698738" cy="2160000"/>
          </a:xfrm>
          <a:prstGeom prst="rect">
            <a:avLst/>
          </a:prstGeom>
        </p:spPr>
      </p:pic>
      <p:sp>
        <p:nvSpPr>
          <p:cNvPr id="9" name="右箭头 8"/>
          <p:cNvSpPr/>
          <p:nvPr/>
        </p:nvSpPr>
        <p:spPr>
          <a:xfrm>
            <a:off x="5583768" y="4668463"/>
            <a:ext cx="914400" cy="60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79439" y="4072151"/>
            <a:ext cx="5147737" cy="2160000"/>
          </a:xfrm>
          <a:prstGeom prst="rect">
            <a:avLst/>
          </a:prstGeom>
        </p:spPr>
      </p:pic>
    </p:spTree>
    <p:extLst>
      <p:ext uri="{BB962C8B-B14F-4D97-AF65-F5344CB8AC3E}">
        <p14:creationId xmlns:p14="http://schemas.microsoft.com/office/powerpoint/2010/main" val="3976535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数据下载</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308324"/>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400" dirty="0" smtClean="0"/>
              <a:t>把</a:t>
            </a:r>
            <a:r>
              <a:rPr lang="zh-CN" altLang="en-US" sz="2400" dirty="0"/>
              <a:t>训练集的股票价格数据文件</a:t>
            </a:r>
            <a:r>
              <a:rPr lang="en-US" altLang="zh-CN" sz="2400" dirty="0"/>
              <a:t>(</a:t>
            </a:r>
            <a:r>
              <a:rPr lang="zh-CN" altLang="en-US" sz="2400" dirty="0"/>
              <a:t>注意是经过转换的文件</a:t>
            </a:r>
            <a:r>
              <a:rPr lang="en-US" altLang="zh-CN" sz="2400" dirty="0"/>
              <a:t>)</a:t>
            </a:r>
            <a:r>
              <a:rPr lang="zh-CN" altLang="en-US" sz="2400" dirty="0"/>
              <a:t>，命名为“</a:t>
            </a:r>
            <a:r>
              <a:rPr lang="en-US" altLang="zh-CN" sz="2400" dirty="0"/>
              <a:t>stock01.csv”</a:t>
            </a:r>
            <a:r>
              <a:rPr lang="zh-CN" altLang="en-US" sz="2400" dirty="0"/>
              <a:t>到“</a:t>
            </a:r>
            <a:r>
              <a:rPr lang="en-US" altLang="zh-CN" sz="2400" dirty="0"/>
              <a:t>stock10.csv</a:t>
            </a:r>
            <a:r>
              <a:rPr lang="en-US" altLang="zh-CN" sz="2400" dirty="0" smtClean="0"/>
              <a:t>”</a:t>
            </a:r>
          </a:p>
          <a:p>
            <a:pPr marL="285750" indent="-285750" algn="just">
              <a:lnSpc>
                <a:spcPct val="150000"/>
              </a:lnSpc>
              <a:buFont typeface="Wingdings" panose="05000000000000000000" pitchFamily="2" charset="2"/>
              <a:buChar char="Ø"/>
            </a:pPr>
            <a:r>
              <a:rPr lang="zh-CN" altLang="en-US" sz="2400" dirty="0" smtClean="0"/>
              <a:t>把</a:t>
            </a:r>
            <a:r>
              <a:rPr lang="zh-CN" altLang="en-US" sz="2400" dirty="0"/>
              <a:t>测试集的股票价格数据文件，命名为“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lgn="just">
              <a:lnSpc>
                <a:spcPct val="150000"/>
              </a:lnSpc>
              <a:buFont typeface="Wingdings" panose="05000000000000000000" pitchFamily="2" charset="2"/>
              <a:buChar char="Ø"/>
            </a:pPr>
            <a:r>
              <a:rPr lang="zh-CN" altLang="en-US" sz="2400" dirty="0" smtClean="0"/>
              <a:t>以便</a:t>
            </a:r>
            <a:r>
              <a:rPr lang="zh-CN" altLang="en-US" sz="2400" dirty="0"/>
              <a:t>进行后续实验</a:t>
            </a:r>
            <a:endParaRPr lang="en-US" sz="2200"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811502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4061293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32778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smtClean="0"/>
              <a:t>基本思想：</a:t>
            </a:r>
            <a:r>
              <a:rPr lang="zh-CN" altLang="zh-CN" dirty="0" smtClean="0"/>
              <a:t>在</a:t>
            </a:r>
            <a:r>
              <a:rPr lang="zh-CN" altLang="zh-CN" dirty="0"/>
              <a:t>价格数据上，针对每个价格数据点进行标注，标注在该价格数据点上是进行买入、卖出、还是不做</a:t>
            </a:r>
            <a:r>
              <a:rPr lang="zh-CN" altLang="zh-CN" dirty="0" smtClean="0"/>
              <a:t>动作</a:t>
            </a:r>
            <a:r>
              <a:rPr lang="zh-CN" altLang="en-US" dirty="0" smtClean="0"/>
              <a:t>；</a:t>
            </a:r>
            <a:r>
              <a:rPr lang="zh-CN" altLang="zh-CN" dirty="0" smtClean="0"/>
              <a:t>这里</a:t>
            </a:r>
            <a:r>
              <a:rPr lang="zh-CN" altLang="zh-CN" dirty="0"/>
              <a:t>，采用一种简单的判断</a:t>
            </a:r>
            <a:r>
              <a:rPr lang="zh-CN" altLang="zh-CN" dirty="0" smtClean="0"/>
              <a:t>策略</a:t>
            </a:r>
            <a:endParaRPr lang="en-US" altLang="zh-CN" dirty="0" smtClean="0"/>
          </a:p>
          <a:p>
            <a:pPr marL="742950" lvl="1" indent="-285750">
              <a:lnSpc>
                <a:spcPct val="150000"/>
              </a:lnSpc>
              <a:buFont typeface="Wingdings" panose="05000000000000000000" pitchFamily="2" charset="2"/>
              <a:buChar char="Ø"/>
            </a:pPr>
            <a:r>
              <a:rPr lang="zh-CN" altLang="zh-CN" sz="1700" dirty="0" smtClean="0"/>
              <a:t>我们</a:t>
            </a:r>
            <a:r>
              <a:rPr lang="zh-CN" altLang="zh-CN" sz="1700" dirty="0"/>
              <a:t>针对价格数据计算一个短周期的移动平均，和一个长周期的移动</a:t>
            </a:r>
            <a:r>
              <a:rPr lang="zh-CN" altLang="zh-CN" sz="1700" dirty="0" smtClean="0"/>
              <a:t>平均</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当</a:t>
            </a:r>
            <a:r>
              <a:rPr lang="zh-CN" altLang="zh-CN" sz="1700" dirty="0"/>
              <a:t>短周期的移动平均从下边往上穿越长周期的移动平均，我们认为价格将要上涨，适合买入，</a:t>
            </a:r>
            <a:r>
              <a:rPr lang="zh-CN" altLang="zh-CN" sz="1700" dirty="0" smtClean="0"/>
              <a:t>如</a:t>
            </a:r>
            <a:r>
              <a:rPr lang="zh-CN" altLang="en-US" sz="1700" dirty="0" smtClean="0"/>
              <a:t>下图</a:t>
            </a:r>
            <a:r>
              <a:rPr lang="zh-CN" altLang="zh-CN" sz="1700" dirty="0" smtClean="0"/>
              <a:t>数字</a:t>
            </a:r>
            <a:r>
              <a:rPr lang="en-US" altLang="zh-CN" sz="1700" dirty="0"/>
              <a:t>1</a:t>
            </a:r>
            <a:r>
              <a:rPr lang="zh-CN" altLang="zh-CN" sz="1700" dirty="0"/>
              <a:t>、数字</a:t>
            </a:r>
            <a:r>
              <a:rPr lang="en-US" altLang="zh-CN" sz="1700" dirty="0"/>
              <a:t>3</a:t>
            </a:r>
            <a:r>
              <a:rPr lang="zh-CN" altLang="zh-CN" sz="1700" dirty="0"/>
              <a:t>对应的</a:t>
            </a:r>
            <a:r>
              <a:rPr lang="zh-CN" altLang="zh-CN" sz="1700" dirty="0" smtClean="0"/>
              <a:t>位置</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当</a:t>
            </a:r>
            <a:r>
              <a:rPr lang="zh-CN" altLang="zh-CN" sz="1700" dirty="0"/>
              <a:t>短周期移动平均从上边往下穿越长周期的移动平均，我们认为价格将要下跌，适合卖出，</a:t>
            </a:r>
            <a:r>
              <a:rPr lang="zh-CN" altLang="zh-CN" sz="1700" dirty="0" smtClean="0"/>
              <a:t>如</a:t>
            </a:r>
            <a:r>
              <a:rPr lang="zh-CN" altLang="en-US" sz="1700" dirty="0" smtClean="0"/>
              <a:t>下图</a:t>
            </a:r>
            <a:r>
              <a:rPr lang="zh-CN" altLang="zh-CN" sz="1700" dirty="0" smtClean="0"/>
              <a:t>数字</a:t>
            </a:r>
            <a:r>
              <a:rPr lang="en-US" altLang="zh-CN" sz="1700" dirty="0"/>
              <a:t>2</a:t>
            </a:r>
            <a:r>
              <a:rPr lang="zh-CN" altLang="zh-CN" sz="1700" dirty="0"/>
              <a:t>、数字</a:t>
            </a:r>
            <a:r>
              <a:rPr lang="en-US" altLang="zh-CN" sz="1700" dirty="0"/>
              <a:t>4</a:t>
            </a:r>
            <a:r>
              <a:rPr lang="zh-CN" altLang="zh-CN" sz="1700" dirty="0"/>
              <a:t>对应的</a:t>
            </a:r>
            <a:r>
              <a:rPr lang="zh-CN" altLang="zh-CN" sz="1700" dirty="0" smtClean="0"/>
              <a:t>位置</a:t>
            </a:r>
            <a:endParaRPr lang="en-US" altLang="zh-CN" sz="1700" dirty="0" smtClean="0"/>
          </a:p>
          <a:p>
            <a:pPr marL="742950" lvl="1" indent="-285750">
              <a:lnSpc>
                <a:spcPct val="150000"/>
              </a:lnSpc>
              <a:buFont typeface="Wingdings" panose="05000000000000000000" pitchFamily="2" charset="2"/>
              <a:buChar char="Ø"/>
            </a:pPr>
            <a:r>
              <a:rPr lang="zh-CN" altLang="zh-CN" sz="1700" dirty="0" smtClean="0"/>
              <a:t>其他</a:t>
            </a:r>
            <a:r>
              <a:rPr lang="zh-CN" altLang="zh-CN" sz="1700" dirty="0"/>
              <a:t>时候，我们持有现金，或者持有股票，不做动作</a:t>
            </a:r>
            <a:endParaRPr lang="en-US" sz="1700" b="1" dirty="0">
              <a:latin typeface="仿宋" panose="02010609060101010101" charset="-122"/>
              <a:ea typeface="仿宋" panose="02010609060101010101" charset="-122"/>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8040" y="4459002"/>
            <a:ext cx="5490949" cy="2040340"/>
          </a:xfrm>
          <a:prstGeom prst="rect">
            <a:avLst/>
          </a:prstGeom>
          <a:noFill/>
          <a:ln>
            <a:noFill/>
          </a:ln>
        </p:spPr>
      </p:pic>
    </p:spTree>
    <p:extLst>
      <p:ext uri="{BB962C8B-B14F-4D97-AF65-F5344CB8AC3E}">
        <p14:creationId xmlns:p14="http://schemas.microsoft.com/office/powerpoint/2010/main" val="921681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装载</a:t>
            </a:r>
            <a:r>
              <a:rPr lang="en-US" altLang="zh-CN" sz="2400" dirty="0" smtClean="0"/>
              <a:t>stock01.csv</a:t>
            </a:r>
            <a:endParaRPr lang="en-US" sz="20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617652" y="2807813"/>
            <a:ext cx="6558659" cy="3240000"/>
          </a:xfrm>
          <a:prstGeom prst="rect">
            <a:avLst/>
          </a:prstGeom>
        </p:spPr>
      </p:pic>
    </p:spTree>
    <p:extLst>
      <p:ext uri="{BB962C8B-B14F-4D97-AF65-F5344CB8AC3E}">
        <p14:creationId xmlns:p14="http://schemas.microsoft.com/office/powerpoint/2010/main" val="611780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计算短周期和长周期的移动平均，并且可视化</a:t>
            </a:r>
            <a:endParaRPr lang="en-US" sz="20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87100" y="2196193"/>
            <a:ext cx="5622776" cy="2671508"/>
          </a:xfrm>
          <a:prstGeom prst="rect">
            <a:avLst/>
          </a:prstGeom>
        </p:spPr>
      </p:pic>
      <p:pic>
        <p:nvPicPr>
          <p:cNvPr id="8" name="图片 7"/>
          <p:cNvPicPr>
            <a:picLocks noChangeAspect="1"/>
          </p:cNvPicPr>
          <p:nvPr/>
        </p:nvPicPr>
        <p:blipFill>
          <a:blip r:embed="rId4"/>
          <a:stretch>
            <a:fillRect/>
          </a:stretch>
        </p:blipFill>
        <p:spPr>
          <a:xfrm>
            <a:off x="6295927" y="4130156"/>
            <a:ext cx="5212383" cy="2160000"/>
          </a:xfrm>
          <a:prstGeom prst="rect">
            <a:avLst/>
          </a:prstGeom>
        </p:spPr>
      </p:pic>
    </p:spTree>
    <p:extLst>
      <p:ext uri="{BB962C8B-B14F-4D97-AF65-F5344CB8AC3E}">
        <p14:creationId xmlns:p14="http://schemas.microsoft.com/office/powerpoint/2010/main" val="1800022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193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000" dirty="0"/>
              <a:t>删除</a:t>
            </a:r>
            <a:r>
              <a:rPr lang="en-US" altLang="zh-CN" sz="2000" dirty="0" err="1"/>
              <a:t>Adj</a:t>
            </a:r>
            <a:r>
              <a:rPr lang="en-US" altLang="zh-CN" sz="2000" dirty="0"/>
              <a:t> Close</a:t>
            </a:r>
            <a:r>
              <a:rPr lang="zh-CN" altLang="zh-CN" sz="2000" dirty="0"/>
              <a:t>列，其他数据列在后面计算其他指标时用到</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861694" y="2555614"/>
            <a:ext cx="4463726" cy="3240000"/>
          </a:xfrm>
          <a:prstGeom prst="rect">
            <a:avLst/>
          </a:prstGeom>
        </p:spPr>
      </p:pic>
    </p:spTree>
    <p:extLst>
      <p:ext uri="{BB962C8B-B14F-4D97-AF65-F5344CB8AC3E}">
        <p14:creationId xmlns:p14="http://schemas.microsoft.com/office/powerpoint/2010/main" val="501846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59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73124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t>构造一个新的数据列</a:t>
            </a:r>
            <a:r>
              <a:rPr lang="en-US" altLang="zh-CN" sz="2000" dirty="0" smtClean="0"/>
              <a:t>signal</a:t>
            </a:r>
          </a:p>
          <a:p>
            <a:pPr marL="742950" lvl="1" indent="-285750">
              <a:lnSpc>
                <a:spcPct val="150000"/>
              </a:lnSpc>
              <a:buFont typeface="Wingdings" panose="05000000000000000000" pitchFamily="2" charset="2"/>
              <a:buChar char="Ø"/>
            </a:pPr>
            <a:r>
              <a:rPr lang="zh-CN" altLang="zh-CN" sz="1700" dirty="0"/>
              <a:t>构造一个新的数据列</a:t>
            </a:r>
            <a:r>
              <a:rPr lang="en-US" altLang="zh-CN" sz="1700" dirty="0"/>
              <a:t>signal</a:t>
            </a:r>
            <a:r>
              <a:rPr lang="zh-CN" altLang="zh-CN" sz="1700" dirty="0"/>
              <a:t>，如果短周期移动平均大于长周期移动平均，那么</a:t>
            </a:r>
            <a:r>
              <a:rPr lang="en-US" altLang="zh-CN" sz="1700" dirty="0"/>
              <a:t>signal</a:t>
            </a:r>
            <a:r>
              <a:rPr lang="zh-CN" altLang="zh-CN" sz="1700" dirty="0"/>
              <a:t>为</a:t>
            </a:r>
            <a:r>
              <a:rPr lang="en-US" altLang="zh-CN" sz="1700" dirty="0"/>
              <a:t>1</a:t>
            </a:r>
            <a:r>
              <a:rPr lang="zh-CN" altLang="zh-CN" sz="1700" dirty="0"/>
              <a:t>否则为</a:t>
            </a:r>
            <a:r>
              <a:rPr lang="en-US" altLang="zh-CN" sz="1700" dirty="0" smtClean="0"/>
              <a:t>0</a:t>
            </a:r>
          </a:p>
          <a:p>
            <a:pPr marL="742950" lvl="1" indent="-285750">
              <a:lnSpc>
                <a:spcPct val="150000"/>
              </a:lnSpc>
              <a:buFont typeface="Wingdings" panose="05000000000000000000" pitchFamily="2" charset="2"/>
              <a:buChar char="Ø"/>
            </a:pPr>
            <a:r>
              <a:rPr lang="zh-CN" altLang="zh-CN" sz="1700" dirty="0" smtClean="0"/>
              <a:t>构造</a:t>
            </a:r>
            <a:r>
              <a:rPr lang="en-US" altLang="zh-CN" sz="1700" dirty="0"/>
              <a:t>signal</a:t>
            </a:r>
            <a:r>
              <a:rPr lang="zh-CN" altLang="zh-CN" sz="1700" dirty="0"/>
              <a:t>列的目的，是准备构造真正的</a:t>
            </a:r>
            <a:r>
              <a:rPr lang="en-US" altLang="zh-CN" sz="1700" dirty="0"/>
              <a:t>Signal</a:t>
            </a:r>
            <a:r>
              <a:rPr lang="zh-CN" altLang="zh-CN" sz="1700" dirty="0"/>
              <a:t>列，该列就是数据的标注，即买入、卖出、和不做</a:t>
            </a:r>
            <a:r>
              <a:rPr lang="zh-CN" altLang="zh-CN" sz="1700" dirty="0" smtClean="0"/>
              <a:t>动作</a:t>
            </a:r>
            <a:endParaRPr lang="en-US" altLang="zh-CN" sz="1700" dirty="0" smtClean="0"/>
          </a:p>
          <a:p>
            <a:pPr marL="742950" lvl="1" indent="-285750">
              <a:lnSpc>
                <a:spcPct val="150000"/>
              </a:lnSpc>
              <a:buFont typeface="Wingdings" panose="05000000000000000000" pitchFamily="2" charset="2"/>
              <a:buChar char="Ø"/>
            </a:pPr>
            <a:r>
              <a:rPr lang="en-US" altLang="zh-CN" sz="1700" dirty="0" smtClean="0"/>
              <a:t>signal</a:t>
            </a:r>
            <a:r>
              <a:rPr lang="zh-CN" altLang="zh-CN" sz="1700" dirty="0"/>
              <a:t>列是临时数据列</a:t>
            </a:r>
            <a:endParaRPr lang="en-US" sz="17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592590" y="3844795"/>
            <a:ext cx="10440000" cy="1822960"/>
          </a:xfrm>
          <a:prstGeom prst="rect">
            <a:avLst/>
          </a:prstGeom>
        </p:spPr>
      </p:pic>
    </p:spTree>
    <p:extLst>
      <p:ext uri="{BB962C8B-B14F-4D97-AF65-F5344CB8AC3E}">
        <p14:creationId xmlns:p14="http://schemas.microsoft.com/office/powerpoint/2010/main" val="2603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智慧金融的内涵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042160"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400" b="1" dirty="0"/>
              <a:t>1.</a:t>
            </a:r>
            <a:r>
              <a:rPr lang="zh-CN" altLang="zh-CN" sz="2400" b="1" dirty="0"/>
              <a:t>智能客</a:t>
            </a:r>
            <a:r>
              <a:rPr lang="zh-CN" altLang="zh-CN" sz="2400" b="1" dirty="0" smtClean="0"/>
              <a:t>服</a:t>
            </a:r>
            <a:endParaRPr lang="en-US" altLang="zh-CN" sz="2400" b="1" dirty="0" smtClean="0"/>
          </a:p>
          <a:p>
            <a:pPr marL="742950" lvl="1" indent="-285750" algn="just">
              <a:lnSpc>
                <a:spcPct val="150000"/>
              </a:lnSpc>
              <a:buFont typeface="Wingdings" panose="05000000000000000000" pitchFamily="2" charset="2"/>
              <a:buChar char="Ø"/>
            </a:pPr>
            <a:r>
              <a:rPr lang="zh-CN" altLang="zh-CN" sz="2400" dirty="0" smtClean="0"/>
              <a:t>利用</a:t>
            </a:r>
            <a:r>
              <a:rPr lang="zh-CN" altLang="zh-CN" sz="2400" dirty="0"/>
              <a:t>人工智能和自然语言处理等技术手段，为金融机构提供自动化客户服务和交互式聊天</a:t>
            </a:r>
            <a:r>
              <a:rPr lang="zh-CN" altLang="zh-CN" sz="2400" dirty="0" smtClean="0"/>
              <a:t>功能</a:t>
            </a:r>
            <a:endParaRPr lang="en-US" altLang="zh-CN" sz="2400" dirty="0" smtClean="0"/>
          </a:p>
          <a:p>
            <a:pPr marL="742950" lvl="1" indent="-285750" algn="just">
              <a:lnSpc>
                <a:spcPct val="150000"/>
              </a:lnSpc>
              <a:buFont typeface="Wingdings" panose="05000000000000000000" pitchFamily="2" charset="2"/>
              <a:buChar char="Ø"/>
            </a:pPr>
            <a:r>
              <a:rPr lang="zh-CN" altLang="zh-CN" sz="2400" dirty="0" smtClean="0"/>
              <a:t>可以</a:t>
            </a:r>
            <a:r>
              <a:rPr lang="zh-CN" altLang="zh-CN" sz="2400" dirty="0"/>
              <a:t>根据客户的需求和偏好，为客户提供个性化的产品和服务推荐</a:t>
            </a:r>
            <a:endParaRPr lang="en-US" sz="28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3310678720"/>
              </p:ext>
            </p:extLst>
          </p:nvPr>
        </p:nvGraphicFramePr>
        <p:xfrm>
          <a:off x="7087737" y="1628633"/>
          <a:ext cx="4535606" cy="454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3470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193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t>展示</a:t>
            </a:r>
            <a:r>
              <a:rPr lang="en-US" altLang="zh-CN" sz="2000" dirty="0"/>
              <a:t>Close</a:t>
            </a:r>
            <a:r>
              <a:rPr lang="zh-CN" altLang="en-US" sz="2000" dirty="0"/>
              <a:t>、</a:t>
            </a:r>
            <a:r>
              <a:rPr lang="en-US" altLang="zh-CN" sz="2000" dirty="0"/>
              <a:t>SMA1</a:t>
            </a:r>
            <a:r>
              <a:rPr lang="zh-CN" altLang="en-US" sz="2000" dirty="0"/>
              <a:t>、</a:t>
            </a:r>
            <a:r>
              <a:rPr lang="en-US" altLang="zh-CN" sz="2000" dirty="0"/>
              <a:t>SMA2</a:t>
            </a:r>
            <a:r>
              <a:rPr lang="zh-CN" altLang="en-US" sz="2000" dirty="0"/>
              <a:t>、</a:t>
            </a:r>
            <a:r>
              <a:rPr lang="en-US" altLang="zh-CN" sz="2000" dirty="0"/>
              <a:t>signal</a:t>
            </a:r>
            <a:r>
              <a:rPr lang="zh-CN" altLang="en-US" sz="2000" dirty="0"/>
              <a:t>等数据列的部分数据</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620688" y="2058182"/>
            <a:ext cx="10440000" cy="1151641"/>
          </a:xfrm>
          <a:prstGeom prst="rect">
            <a:avLst/>
          </a:prstGeom>
        </p:spPr>
      </p:pic>
      <p:pic>
        <p:nvPicPr>
          <p:cNvPr id="8" name="图片 7"/>
          <p:cNvPicPr>
            <a:picLocks noChangeAspect="1"/>
          </p:cNvPicPr>
          <p:nvPr/>
        </p:nvPicPr>
        <p:blipFill>
          <a:blip r:embed="rId4"/>
          <a:stretch>
            <a:fillRect/>
          </a:stretch>
        </p:blipFill>
        <p:spPr>
          <a:xfrm>
            <a:off x="1740187" y="3114174"/>
            <a:ext cx="8201001" cy="3397094"/>
          </a:xfrm>
          <a:prstGeom prst="rect">
            <a:avLst/>
          </a:prstGeom>
        </p:spPr>
      </p:pic>
    </p:spTree>
    <p:extLst>
      <p:ext uri="{BB962C8B-B14F-4D97-AF65-F5344CB8AC3E}">
        <p14:creationId xmlns:p14="http://schemas.microsoft.com/office/powerpoint/2010/main" val="4152790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6619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300" dirty="0" smtClean="0"/>
              <a:t>开始构造</a:t>
            </a:r>
            <a:r>
              <a:rPr lang="en-US" altLang="zh-CN" sz="2300" dirty="0" smtClean="0"/>
              <a:t>Signal</a:t>
            </a:r>
            <a:r>
              <a:rPr lang="zh-CN" altLang="en-US" sz="2300" dirty="0" smtClean="0"/>
              <a:t>列</a:t>
            </a:r>
            <a:endParaRPr lang="en-US" altLang="zh-CN" sz="2300" dirty="0" smtClean="0"/>
          </a:p>
          <a:p>
            <a:pPr marL="742950" lvl="1" indent="-285750">
              <a:lnSpc>
                <a:spcPct val="150000"/>
              </a:lnSpc>
              <a:buFont typeface="Wingdings" panose="05000000000000000000" pitchFamily="2" charset="2"/>
              <a:buChar char="Ø"/>
            </a:pPr>
            <a:r>
              <a:rPr lang="zh-CN" altLang="en-US" sz="2300" dirty="0" smtClean="0"/>
              <a:t>这里</a:t>
            </a:r>
            <a:r>
              <a:rPr lang="zh-CN" altLang="en-US" sz="2300" dirty="0"/>
              <a:t>，先查看行数和数据</a:t>
            </a:r>
          </a:p>
          <a:p>
            <a:pPr marL="742950" lvl="1" indent="-285750">
              <a:lnSpc>
                <a:spcPct val="150000"/>
              </a:lnSpc>
              <a:buFont typeface="Wingdings" panose="05000000000000000000" pitchFamily="2" charset="2"/>
              <a:buChar char="Ø"/>
            </a:pPr>
            <a:endParaRPr lang="en-US" sz="23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969258" y="2820782"/>
            <a:ext cx="5124308" cy="3528617"/>
          </a:xfrm>
          <a:prstGeom prst="rect">
            <a:avLst/>
          </a:prstGeom>
        </p:spPr>
      </p:pic>
    </p:spTree>
    <p:extLst>
      <p:ext uri="{BB962C8B-B14F-4D97-AF65-F5344CB8AC3E}">
        <p14:creationId xmlns:p14="http://schemas.microsoft.com/office/powerpoint/2010/main" val="359795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80049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smtClean="0"/>
              <a:t>开始构造</a:t>
            </a:r>
            <a:r>
              <a:rPr lang="en-US" altLang="zh-CN" sz="2000" dirty="0" smtClean="0"/>
              <a:t>Signal</a:t>
            </a:r>
            <a:r>
              <a:rPr lang="zh-CN" altLang="en-US" sz="2000" dirty="0" smtClean="0"/>
              <a:t>列</a:t>
            </a:r>
            <a:endParaRPr lang="en-US" altLang="zh-CN" sz="2000" dirty="0" smtClean="0"/>
          </a:p>
          <a:p>
            <a:pPr marL="742950" lvl="1" indent="-285750">
              <a:lnSpc>
                <a:spcPct val="150000"/>
              </a:lnSpc>
              <a:buFont typeface="Wingdings" panose="05000000000000000000" pitchFamily="2" charset="2"/>
              <a:buChar char="Ø"/>
            </a:pPr>
            <a:r>
              <a:rPr lang="zh-CN" altLang="zh-CN" dirty="0"/>
              <a:t>转换规则为，从第二天开始到最后一天，如果判断</a:t>
            </a:r>
            <a:r>
              <a:rPr lang="en-US" altLang="zh-CN" dirty="0"/>
              <a:t>signal</a:t>
            </a:r>
            <a:r>
              <a:rPr lang="zh-CN" altLang="zh-CN" dirty="0"/>
              <a:t>昨天是</a:t>
            </a:r>
            <a:r>
              <a:rPr lang="en-US" altLang="zh-CN" dirty="0"/>
              <a:t>0</a:t>
            </a:r>
            <a:r>
              <a:rPr lang="zh-CN" altLang="zh-CN" dirty="0"/>
              <a:t>今天为</a:t>
            </a:r>
            <a:r>
              <a:rPr lang="en-US" altLang="zh-CN" dirty="0"/>
              <a:t>1</a:t>
            </a:r>
            <a:r>
              <a:rPr lang="zh-CN" altLang="zh-CN" dirty="0"/>
              <a:t>，那么</a:t>
            </a:r>
            <a:r>
              <a:rPr lang="en-US" altLang="zh-CN" dirty="0"/>
              <a:t>Signal</a:t>
            </a:r>
            <a:r>
              <a:rPr lang="zh-CN" altLang="zh-CN" dirty="0"/>
              <a:t>为</a:t>
            </a:r>
            <a:r>
              <a:rPr lang="en-US" altLang="zh-CN" dirty="0"/>
              <a:t>1</a:t>
            </a:r>
            <a:r>
              <a:rPr lang="zh-CN" altLang="zh-CN" dirty="0"/>
              <a:t>即买入，如果判断</a:t>
            </a:r>
            <a:r>
              <a:rPr lang="en-US" altLang="zh-CN" dirty="0"/>
              <a:t>signal</a:t>
            </a:r>
            <a:r>
              <a:rPr lang="zh-CN" altLang="zh-CN" dirty="0"/>
              <a:t>昨天是</a:t>
            </a:r>
            <a:r>
              <a:rPr lang="en-US" altLang="zh-CN" dirty="0"/>
              <a:t>1</a:t>
            </a:r>
            <a:r>
              <a:rPr lang="zh-CN" altLang="zh-CN" dirty="0"/>
              <a:t>今天为</a:t>
            </a:r>
            <a:r>
              <a:rPr lang="en-US" altLang="zh-CN" dirty="0"/>
              <a:t>0</a:t>
            </a:r>
            <a:r>
              <a:rPr lang="zh-CN" altLang="zh-CN" dirty="0"/>
              <a:t>，那么</a:t>
            </a:r>
            <a:r>
              <a:rPr lang="en-US" altLang="zh-CN" dirty="0"/>
              <a:t>Signal</a:t>
            </a:r>
            <a:r>
              <a:rPr lang="zh-CN" altLang="zh-CN" dirty="0"/>
              <a:t>为</a:t>
            </a:r>
            <a:r>
              <a:rPr lang="en-US" altLang="zh-CN" dirty="0"/>
              <a:t>-1</a:t>
            </a:r>
            <a:r>
              <a:rPr lang="zh-CN" altLang="zh-CN" dirty="0"/>
              <a:t>即卖</a:t>
            </a:r>
            <a:r>
              <a:rPr lang="zh-CN" altLang="zh-CN" dirty="0" smtClean="0"/>
              <a:t>出</a:t>
            </a:r>
            <a:endParaRPr lang="en-US" altLang="zh-CN" dirty="0" smtClean="0"/>
          </a:p>
          <a:p>
            <a:pPr marL="742950" lvl="1" indent="-285750">
              <a:lnSpc>
                <a:spcPct val="150000"/>
              </a:lnSpc>
              <a:buFont typeface="Wingdings" panose="05000000000000000000" pitchFamily="2" charset="2"/>
              <a:buChar char="Ø"/>
            </a:pPr>
            <a:r>
              <a:rPr lang="zh-CN" altLang="zh-CN" dirty="0" smtClean="0"/>
              <a:t>其他</a:t>
            </a:r>
            <a:r>
              <a:rPr lang="zh-CN" altLang="zh-CN" dirty="0"/>
              <a:t>情况即</a:t>
            </a:r>
            <a:r>
              <a:rPr lang="en-US" altLang="zh-CN" dirty="0"/>
              <a:t>signal</a:t>
            </a:r>
            <a:r>
              <a:rPr lang="zh-CN" altLang="zh-CN" dirty="0"/>
              <a:t>昨天是</a:t>
            </a:r>
            <a:r>
              <a:rPr lang="en-US" altLang="zh-CN" dirty="0"/>
              <a:t>1</a:t>
            </a:r>
            <a:r>
              <a:rPr lang="zh-CN" altLang="zh-CN" dirty="0"/>
              <a:t>今天为</a:t>
            </a:r>
            <a:r>
              <a:rPr lang="en-US" altLang="zh-CN" dirty="0"/>
              <a:t>1</a:t>
            </a:r>
            <a:r>
              <a:rPr lang="zh-CN" altLang="zh-CN" dirty="0"/>
              <a:t>，昨天是</a:t>
            </a:r>
            <a:r>
              <a:rPr lang="en-US" altLang="zh-CN" dirty="0"/>
              <a:t>0</a:t>
            </a:r>
            <a:r>
              <a:rPr lang="zh-CN" altLang="zh-CN" dirty="0"/>
              <a:t>今天为</a:t>
            </a:r>
            <a:r>
              <a:rPr lang="en-US" altLang="zh-CN" dirty="0"/>
              <a:t>0</a:t>
            </a:r>
            <a:r>
              <a:rPr lang="zh-CN" altLang="zh-CN" dirty="0"/>
              <a:t>，那么</a:t>
            </a:r>
            <a:r>
              <a:rPr lang="en-US" altLang="zh-CN" dirty="0"/>
              <a:t>Signal</a:t>
            </a:r>
            <a:r>
              <a:rPr lang="zh-CN" altLang="zh-CN" dirty="0"/>
              <a:t>为</a:t>
            </a:r>
            <a:r>
              <a:rPr lang="en-US" altLang="zh-CN" dirty="0"/>
              <a:t>0</a:t>
            </a:r>
            <a:r>
              <a:rPr lang="zh-CN" altLang="zh-CN" dirty="0"/>
              <a:t>即持有或者不做动作</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476921" y="3018527"/>
            <a:ext cx="5190852" cy="3560755"/>
          </a:xfrm>
          <a:prstGeom prst="rect">
            <a:avLst/>
          </a:prstGeom>
        </p:spPr>
      </p:pic>
      <p:pic>
        <p:nvPicPr>
          <p:cNvPr id="8" name="图片 7"/>
          <p:cNvPicPr>
            <a:picLocks noChangeAspect="1"/>
          </p:cNvPicPr>
          <p:nvPr/>
        </p:nvPicPr>
        <p:blipFill>
          <a:blip r:embed="rId4"/>
          <a:stretch>
            <a:fillRect/>
          </a:stretch>
        </p:blipFill>
        <p:spPr>
          <a:xfrm>
            <a:off x="5923127" y="3658511"/>
            <a:ext cx="5973881" cy="2266110"/>
          </a:xfrm>
          <a:prstGeom prst="rect">
            <a:avLst/>
          </a:prstGeom>
        </p:spPr>
      </p:pic>
    </p:spTree>
    <p:extLst>
      <p:ext uri="{BB962C8B-B14F-4D97-AF65-F5344CB8AC3E}">
        <p14:creationId xmlns:p14="http://schemas.microsoft.com/office/powerpoint/2010/main" val="846233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smtClean="0">
                <a:solidFill>
                  <a:srgbClr val="A10032"/>
                </a:solidFill>
                <a:latin typeface="SimHei" panose="02010609060101010101" pitchFamily="49" charset="-122"/>
                <a:ea typeface="SimHei" panose="02010609060101010101" pitchFamily="49" charset="-122"/>
                <a:cs typeface="Times" charset="0"/>
              </a:rPr>
              <a:t>数据标注</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2365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t>部分</a:t>
            </a:r>
            <a:r>
              <a:rPr lang="zh-CN" altLang="en-US" sz="2000" dirty="0" smtClean="0"/>
              <a:t>结果可视化（验证代码运行是否符合预期）</a:t>
            </a:r>
            <a:endParaRPr lang="en-US" altLang="zh-CN" sz="2000" dirty="0" smtClean="0"/>
          </a:p>
          <a:p>
            <a:pPr marL="742950" lvl="1" indent="-285750">
              <a:lnSpc>
                <a:spcPct val="150000"/>
              </a:lnSpc>
              <a:buFont typeface="Wingdings" panose="05000000000000000000" pitchFamily="2" charset="2"/>
              <a:buChar char="Ø"/>
            </a:pPr>
            <a:r>
              <a:rPr lang="zh-CN" altLang="zh-CN" sz="1700" dirty="0"/>
              <a:t>由此可见，当短周期的移动平均从下边往上穿越长周期的移动平均，我们认为价格将要上涨，适合买入，</a:t>
            </a:r>
            <a:r>
              <a:rPr lang="en-US" altLang="zh-CN" sz="1700" dirty="0"/>
              <a:t>Signal</a:t>
            </a:r>
            <a:r>
              <a:rPr lang="zh-CN" altLang="zh-CN" sz="1700" dirty="0"/>
              <a:t>为</a:t>
            </a:r>
            <a:r>
              <a:rPr lang="en-US" altLang="zh-CN" sz="1700" dirty="0" smtClean="0"/>
              <a:t>1</a:t>
            </a:r>
          </a:p>
          <a:p>
            <a:pPr marL="742950" lvl="1" indent="-285750">
              <a:lnSpc>
                <a:spcPct val="150000"/>
              </a:lnSpc>
              <a:buFont typeface="Wingdings" panose="05000000000000000000" pitchFamily="2" charset="2"/>
              <a:buChar char="Ø"/>
            </a:pPr>
            <a:r>
              <a:rPr lang="zh-CN" altLang="zh-CN" sz="1700" dirty="0" smtClean="0"/>
              <a:t>当</a:t>
            </a:r>
            <a:r>
              <a:rPr lang="zh-CN" altLang="zh-CN" sz="1700" dirty="0"/>
              <a:t>短周期移动平均从上边往下穿越长周期的移动平均，我们认为价格将要下跌，适合卖出，</a:t>
            </a:r>
            <a:r>
              <a:rPr lang="en-US" altLang="zh-CN" sz="1700" dirty="0"/>
              <a:t>Signal</a:t>
            </a:r>
            <a:r>
              <a:rPr lang="zh-CN" altLang="zh-CN" sz="1700" dirty="0"/>
              <a:t>为</a:t>
            </a:r>
            <a:r>
              <a:rPr lang="en-US" altLang="zh-CN" sz="1700" dirty="0"/>
              <a:t>-</a:t>
            </a:r>
            <a:r>
              <a:rPr lang="en-US" altLang="zh-CN" sz="1700" dirty="0" smtClean="0"/>
              <a:t>1</a:t>
            </a:r>
          </a:p>
          <a:p>
            <a:pPr marL="742950" lvl="1" indent="-285750">
              <a:lnSpc>
                <a:spcPct val="150000"/>
              </a:lnSpc>
              <a:buFont typeface="Wingdings" panose="05000000000000000000" pitchFamily="2" charset="2"/>
              <a:buChar char="Ø"/>
            </a:pPr>
            <a:r>
              <a:rPr lang="zh-CN" altLang="zh-CN" sz="1700" dirty="0" smtClean="0"/>
              <a:t>其他</a:t>
            </a:r>
            <a:r>
              <a:rPr lang="zh-CN" altLang="zh-CN" sz="1700" dirty="0"/>
              <a:t>时候，我们持有现金，或者持有股票，不做动作，</a:t>
            </a:r>
            <a:r>
              <a:rPr lang="en-US" altLang="zh-CN" sz="1700" dirty="0"/>
              <a:t>Signal</a:t>
            </a:r>
            <a:r>
              <a:rPr lang="zh-CN" altLang="zh-CN" sz="1700" dirty="0"/>
              <a:t>为</a:t>
            </a:r>
            <a:r>
              <a:rPr lang="en-US" altLang="zh-CN" sz="1700" dirty="0"/>
              <a:t>0</a:t>
            </a:r>
            <a:endParaRPr lang="en-US" sz="17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551503" y="3919189"/>
            <a:ext cx="4197445" cy="982902"/>
          </a:xfrm>
          <a:prstGeom prst="rect">
            <a:avLst/>
          </a:prstGeom>
        </p:spPr>
      </p:pic>
      <p:pic>
        <p:nvPicPr>
          <p:cNvPr id="9" name="图片 8"/>
          <p:cNvPicPr>
            <a:picLocks noChangeAspect="1"/>
          </p:cNvPicPr>
          <p:nvPr/>
        </p:nvPicPr>
        <p:blipFill>
          <a:blip r:embed="rId4"/>
          <a:stretch>
            <a:fillRect/>
          </a:stretch>
        </p:blipFill>
        <p:spPr>
          <a:xfrm>
            <a:off x="5458623" y="3504558"/>
            <a:ext cx="4701352" cy="1547282"/>
          </a:xfrm>
          <a:prstGeom prst="rect">
            <a:avLst/>
          </a:prstGeom>
        </p:spPr>
      </p:pic>
      <p:pic>
        <p:nvPicPr>
          <p:cNvPr id="10" name="图片 9"/>
          <p:cNvPicPr>
            <a:picLocks noChangeAspect="1"/>
          </p:cNvPicPr>
          <p:nvPr/>
        </p:nvPicPr>
        <p:blipFill>
          <a:blip r:embed="rId5"/>
          <a:stretch>
            <a:fillRect/>
          </a:stretch>
        </p:blipFill>
        <p:spPr>
          <a:xfrm>
            <a:off x="5441021" y="5051841"/>
            <a:ext cx="4733572" cy="1527442"/>
          </a:xfrm>
          <a:prstGeom prst="rect">
            <a:avLst/>
          </a:prstGeom>
        </p:spPr>
      </p:pic>
    </p:spTree>
    <p:extLst>
      <p:ext uri="{BB962C8B-B14F-4D97-AF65-F5344CB8AC3E}">
        <p14:creationId xmlns:p14="http://schemas.microsoft.com/office/powerpoint/2010/main" val="2252143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409488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64633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构造差分数据列</a:t>
            </a:r>
            <a:endParaRPr lang="en-US" sz="20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965546" y="2680079"/>
            <a:ext cx="5976699" cy="3600000"/>
          </a:xfrm>
          <a:prstGeom prst="rect">
            <a:avLst/>
          </a:prstGeom>
        </p:spPr>
      </p:pic>
    </p:spTree>
    <p:extLst>
      <p:ext uri="{BB962C8B-B14F-4D97-AF65-F5344CB8AC3E}">
        <p14:creationId xmlns:p14="http://schemas.microsoft.com/office/powerpoint/2010/main" val="356386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35449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构造差分数据</a:t>
            </a:r>
            <a:r>
              <a:rPr lang="zh-CN" altLang="en-US" sz="2400" dirty="0" smtClean="0"/>
              <a:t>列</a:t>
            </a:r>
            <a:endParaRPr lang="en-US" altLang="zh-CN" sz="2400" dirty="0" smtClean="0"/>
          </a:p>
          <a:p>
            <a:pPr marL="742950" lvl="1" indent="-285750">
              <a:lnSpc>
                <a:spcPct val="150000"/>
              </a:lnSpc>
              <a:buFont typeface="Wingdings" panose="05000000000000000000" pitchFamily="2" charset="2"/>
              <a:buChar char="Ø"/>
            </a:pPr>
            <a:r>
              <a:rPr lang="en-US" altLang="zh-CN" dirty="0"/>
              <a:t>2010-01-07</a:t>
            </a:r>
            <a:r>
              <a:rPr lang="zh-CN" altLang="zh-CN" dirty="0"/>
              <a:t>这一天的</a:t>
            </a:r>
            <a:r>
              <a:rPr lang="en-US" altLang="zh-CN" dirty="0"/>
              <a:t>DIFF_1</a:t>
            </a:r>
            <a:r>
              <a:rPr lang="zh-CN" altLang="zh-CN" dirty="0"/>
              <a:t>、</a:t>
            </a:r>
            <a:r>
              <a:rPr lang="en-US" altLang="zh-CN" dirty="0"/>
              <a:t>DIFF_2</a:t>
            </a:r>
            <a:r>
              <a:rPr lang="zh-CN" altLang="zh-CN" dirty="0"/>
              <a:t>和</a:t>
            </a:r>
            <a:r>
              <a:rPr lang="en-US" altLang="zh-CN" dirty="0"/>
              <a:t>DIFF_3</a:t>
            </a:r>
            <a:r>
              <a:rPr lang="zh-CN" altLang="zh-CN" dirty="0"/>
              <a:t>，分别表示</a:t>
            </a:r>
            <a:r>
              <a:rPr lang="en-US" altLang="zh-CN" dirty="0"/>
              <a:t>2010-01-07</a:t>
            </a:r>
            <a:r>
              <a:rPr lang="zh-CN" altLang="zh-CN" dirty="0"/>
              <a:t>和</a:t>
            </a:r>
            <a:r>
              <a:rPr lang="en-US" altLang="zh-CN" dirty="0"/>
              <a:t>2010-01-06</a:t>
            </a:r>
            <a:r>
              <a:rPr lang="zh-CN" altLang="zh-CN" dirty="0"/>
              <a:t>、</a:t>
            </a:r>
            <a:r>
              <a:rPr lang="en-US" altLang="zh-CN" dirty="0"/>
              <a:t>2010-01-06</a:t>
            </a:r>
            <a:r>
              <a:rPr lang="zh-CN" altLang="zh-CN" dirty="0"/>
              <a:t>和</a:t>
            </a:r>
            <a:r>
              <a:rPr lang="en-US" altLang="zh-CN" dirty="0"/>
              <a:t>2010-01-05</a:t>
            </a:r>
            <a:r>
              <a:rPr lang="zh-CN" altLang="zh-CN" dirty="0"/>
              <a:t>、</a:t>
            </a:r>
            <a:r>
              <a:rPr lang="en-US" altLang="zh-CN" dirty="0"/>
              <a:t>2010-01-05</a:t>
            </a:r>
            <a:r>
              <a:rPr lang="zh-CN" altLang="zh-CN" dirty="0"/>
              <a:t>和</a:t>
            </a:r>
            <a:r>
              <a:rPr lang="en-US" altLang="zh-CN" dirty="0"/>
              <a:t>2010-01-04</a:t>
            </a:r>
            <a:r>
              <a:rPr lang="zh-CN" altLang="zh-CN" dirty="0"/>
              <a:t>的差分</a:t>
            </a:r>
            <a:r>
              <a:rPr lang="zh-CN" altLang="zh-CN" dirty="0" smtClean="0"/>
              <a:t>值</a:t>
            </a:r>
            <a:endParaRPr lang="en-US" altLang="zh-CN" dirty="0" smtClean="0"/>
          </a:p>
          <a:p>
            <a:pPr marL="742950" lvl="1" indent="-285750">
              <a:lnSpc>
                <a:spcPct val="150000"/>
              </a:lnSpc>
              <a:buFont typeface="Wingdings" panose="05000000000000000000" pitchFamily="2" charset="2"/>
              <a:buChar char="Ø"/>
            </a:pPr>
            <a:r>
              <a:rPr lang="zh-CN" altLang="zh-CN" dirty="0" smtClean="0"/>
              <a:t>现在</a:t>
            </a:r>
            <a:r>
              <a:rPr lang="zh-CN" altLang="zh-CN" dirty="0"/>
              <a:t>把</a:t>
            </a:r>
            <a:r>
              <a:rPr lang="en-US" altLang="zh-CN" dirty="0"/>
              <a:t>DIFF_1</a:t>
            </a:r>
            <a:r>
              <a:rPr lang="zh-CN" altLang="zh-CN" dirty="0"/>
              <a:t>、</a:t>
            </a:r>
            <a:r>
              <a:rPr lang="en-US" altLang="zh-CN" dirty="0"/>
              <a:t>DIFF_2</a:t>
            </a:r>
            <a:r>
              <a:rPr lang="zh-CN" altLang="zh-CN" dirty="0"/>
              <a:t>和</a:t>
            </a:r>
            <a:r>
              <a:rPr lang="en-US" altLang="zh-CN" dirty="0"/>
              <a:t>DIFF_3</a:t>
            </a:r>
            <a:r>
              <a:rPr lang="zh-CN" altLang="zh-CN" dirty="0"/>
              <a:t>放在同一行上，目的是后续方便构造样本，即一行数据是一个样本</a:t>
            </a:r>
            <a:endParaRPr lang="en-US" altLang="zh-CN" sz="2000" b="1" dirty="0">
              <a:latin typeface="仿宋" panose="02010609060101010101" charset="-122"/>
              <a:ea typeface="仿宋" panose="02010609060101010101" charset="-122"/>
            </a:endParaRPr>
          </a:p>
          <a:p>
            <a:pPr marL="285750" indent="-285750">
              <a:lnSpc>
                <a:spcPct val="150000"/>
              </a:lnSpc>
              <a:buFont typeface="Wingdings" panose="05000000000000000000" pitchFamily="2" charset="2"/>
              <a:buChar char="Ø"/>
            </a:pPr>
            <a:endParaRPr lang="en-US" sz="20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113384" y="3301754"/>
            <a:ext cx="6434165" cy="3203275"/>
          </a:xfrm>
          <a:prstGeom prst="rect">
            <a:avLst/>
          </a:prstGeom>
        </p:spPr>
      </p:pic>
    </p:spTree>
    <p:extLst>
      <p:ext uri="{BB962C8B-B14F-4D97-AF65-F5344CB8AC3E}">
        <p14:creationId xmlns:p14="http://schemas.microsoft.com/office/powerpoint/2010/main" val="516552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构造技术指标（因子）</a:t>
            </a:r>
            <a:endParaRPr lang="en-US" sz="20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531408" y="1813119"/>
            <a:ext cx="5000004" cy="4801766"/>
          </a:xfrm>
          <a:prstGeom prst="rect">
            <a:avLst/>
          </a:prstGeom>
        </p:spPr>
      </p:pic>
      <p:pic>
        <p:nvPicPr>
          <p:cNvPr id="8" name="图片 7"/>
          <p:cNvPicPr>
            <a:picLocks noChangeAspect="1"/>
          </p:cNvPicPr>
          <p:nvPr/>
        </p:nvPicPr>
        <p:blipFill>
          <a:blip r:embed="rId4"/>
          <a:stretch>
            <a:fillRect/>
          </a:stretch>
        </p:blipFill>
        <p:spPr>
          <a:xfrm>
            <a:off x="5861859" y="3377456"/>
            <a:ext cx="6013860" cy="1863283"/>
          </a:xfrm>
          <a:prstGeom prst="rect">
            <a:avLst/>
          </a:prstGeom>
        </p:spPr>
      </p:pic>
    </p:spTree>
    <p:extLst>
      <p:ext uri="{BB962C8B-B14F-4D97-AF65-F5344CB8AC3E}">
        <p14:creationId xmlns:p14="http://schemas.microsoft.com/office/powerpoint/2010/main" val="3110863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64633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技术指标（因子）的意义</a:t>
            </a:r>
            <a:endParaRPr lang="en-US" sz="20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2834186" y="1867805"/>
            <a:ext cx="6234768" cy="4730904"/>
          </a:xfrm>
          <a:prstGeom prst="rect">
            <a:avLst/>
          </a:prstGeom>
        </p:spPr>
      </p:pic>
    </p:spTree>
    <p:extLst>
      <p:ext uri="{BB962C8B-B14F-4D97-AF65-F5344CB8AC3E}">
        <p14:creationId xmlns:p14="http://schemas.microsoft.com/office/powerpoint/2010/main" val="250342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69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smtClean="0"/>
              <a:t>显示前</a:t>
            </a:r>
            <a:r>
              <a:rPr lang="en-US" altLang="zh-CN" sz="2400" dirty="0" smtClean="0"/>
              <a:t>35</a:t>
            </a:r>
            <a:r>
              <a:rPr lang="zh-CN" altLang="en-US" sz="2400" dirty="0" smtClean="0"/>
              <a:t>行数据（下标从</a:t>
            </a:r>
            <a:r>
              <a:rPr lang="en-US" altLang="zh-CN" sz="2400" dirty="0" smtClean="0"/>
              <a:t>0</a:t>
            </a:r>
            <a:r>
              <a:rPr lang="zh-CN" altLang="en-US" sz="2400" dirty="0" smtClean="0"/>
              <a:t>到</a:t>
            </a:r>
            <a:r>
              <a:rPr lang="en-US" altLang="zh-CN" sz="2400" dirty="0" smtClean="0"/>
              <a:t>34</a:t>
            </a:r>
            <a:r>
              <a:rPr lang="zh-CN" altLang="en-US" sz="2400" dirty="0" smtClean="0"/>
              <a:t>）</a:t>
            </a:r>
            <a:endParaRPr lang="en-US" sz="20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309854" y="2426931"/>
            <a:ext cx="11520000" cy="402732"/>
          </a:xfrm>
          <a:prstGeom prst="rect">
            <a:avLst/>
          </a:prstGeom>
        </p:spPr>
      </p:pic>
      <p:pic>
        <p:nvPicPr>
          <p:cNvPr id="8" name="图片 7"/>
          <p:cNvPicPr>
            <a:picLocks noChangeAspect="1"/>
          </p:cNvPicPr>
          <p:nvPr/>
        </p:nvPicPr>
        <p:blipFill>
          <a:blip r:embed="rId4"/>
          <a:stretch>
            <a:fillRect/>
          </a:stretch>
        </p:blipFill>
        <p:spPr>
          <a:xfrm>
            <a:off x="355394" y="3030207"/>
            <a:ext cx="11520000" cy="1636469"/>
          </a:xfrm>
          <a:prstGeom prst="rect">
            <a:avLst/>
          </a:prstGeom>
        </p:spPr>
      </p:pic>
      <p:sp>
        <p:nvSpPr>
          <p:cNvPr id="9" name="圆角矩形 8"/>
          <p:cNvSpPr/>
          <p:nvPr/>
        </p:nvSpPr>
        <p:spPr>
          <a:xfrm>
            <a:off x="309854" y="3630304"/>
            <a:ext cx="11565540" cy="42308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35520" y="5097985"/>
            <a:ext cx="3152802"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t>第</a:t>
            </a:r>
            <a:r>
              <a:rPr lang="en-US" altLang="zh-CN" dirty="0" smtClean="0"/>
              <a:t>34</a:t>
            </a:r>
            <a:r>
              <a:rPr lang="zh-CN" altLang="en-US" dirty="0" smtClean="0"/>
              <a:t>行，下标为</a:t>
            </a:r>
            <a:r>
              <a:rPr lang="en-US" altLang="zh-CN" dirty="0" smtClean="0"/>
              <a:t>33</a:t>
            </a:r>
          </a:p>
          <a:p>
            <a:pPr marL="285750" indent="-285750">
              <a:buFont typeface="Arial" panose="020B0604020202020204" pitchFamily="34" charset="0"/>
              <a:buChar char="•"/>
            </a:pPr>
            <a:r>
              <a:rPr lang="zh-CN" altLang="en-US" dirty="0" smtClean="0"/>
              <a:t>所有数据列非空</a:t>
            </a:r>
            <a:endParaRPr lang="en-US" altLang="zh-CN" dirty="0" smtClean="0"/>
          </a:p>
          <a:p>
            <a:pPr marL="285750" indent="-285750">
              <a:buFont typeface="Arial" panose="020B0604020202020204" pitchFamily="34" charset="0"/>
              <a:buChar char="•"/>
            </a:pPr>
            <a:r>
              <a:rPr lang="zh-CN" altLang="en-US" dirty="0" smtClean="0"/>
              <a:t>可以构造样本</a:t>
            </a:r>
            <a:endParaRPr lang="zh-CN" altLang="en-US" dirty="0"/>
          </a:p>
        </p:txBody>
      </p:sp>
    </p:spTree>
    <p:extLst>
      <p:ext uri="{BB962C8B-B14F-4D97-AF65-F5344CB8AC3E}">
        <p14:creationId xmlns:p14="http://schemas.microsoft.com/office/powerpoint/2010/main" val="225682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智慧金融的内涵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6428846" cy="4962897"/>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200" b="1" dirty="0"/>
              <a:t>2.</a:t>
            </a:r>
            <a:r>
              <a:rPr lang="zh-CN" altLang="zh-CN" sz="2200" b="1" dirty="0"/>
              <a:t>信用评价与风险</a:t>
            </a:r>
            <a:r>
              <a:rPr lang="zh-CN" altLang="zh-CN" sz="2200" b="1" dirty="0" smtClean="0"/>
              <a:t>管理</a:t>
            </a:r>
            <a:endParaRPr lang="en-US" altLang="zh-CN" sz="2200" b="1" dirty="0" smtClean="0"/>
          </a:p>
          <a:p>
            <a:pPr marL="742950" lvl="1" indent="-285750" algn="just">
              <a:lnSpc>
                <a:spcPct val="150000"/>
              </a:lnSpc>
              <a:buFont typeface="Wingdings" panose="05000000000000000000" pitchFamily="2" charset="2"/>
              <a:buChar char="Ø"/>
            </a:pPr>
            <a:r>
              <a:rPr lang="zh-CN" altLang="zh-CN" sz="2100" dirty="0" smtClean="0"/>
              <a:t>依靠</a:t>
            </a:r>
            <a:r>
              <a:rPr lang="zh-CN" altLang="zh-CN" sz="2100" dirty="0"/>
              <a:t>大数据和人工智能技术，构建客户信用评级体系，为评估模型提供更为丰富和准确的数据输入，建立合理的评价模型，从而降低误判和漏判的风险，全面掌握客户的信用</a:t>
            </a:r>
            <a:r>
              <a:rPr lang="zh-CN" altLang="zh-CN" sz="2100" dirty="0" smtClean="0"/>
              <a:t>情况</a:t>
            </a:r>
            <a:endParaRPr lang="en-US" altLang="zh-CN" sz="2100" dirty="0" smtClean="0"/>
          </a:p>
          <a:p>
            <a:pPr marL="742950" lvl="1" indent="-285750" algn="just">
              <a:lnSpc>
                <a:spcPct val="150000"/>
              </a:lnSpc>
              <a:buFont typeface="Wingdings" panose="05000000000000000000" pitchFamily="2" charset="2"/>
              <a:buChar char="Ø"/>
            </a:pPr>
            <a:r>
              <a:rPr lang="zh-CN" altLang="zh-CN" sz="2100" dirty="0" smtClean="0"/>
              <a:t>通过</a:t>
            </a:r>
            <a:r>
              <a:rPr lang="zh-CN" altLang="zh-CN" sz="2100" dirty="0"/>
              <a:t>分析大量的交易数据和客户行为，可以检测异常模式和风险信号，提高金融欺诈的检测和预防</a:t>
            </a:r>
            <a:r>
              <a:rPr lang="zh-CN" altLang="zh-CN" sz="2100" dirty="0" smtClean="0"/>
              <a:t>能力</a:t>
            </a:r>
            <a:endParaRPr lang="en-US" altLang="zh-CN" sz="2100" dirty="0" smtClean="0"/>
          </a:p>
          <a:p>
            <a:pPr marL="742950" lvl="1" indent="-285750" algn="just">
              <a:lnSpc>
                <a:spcPct val="150000"/>
              </a:lnSpc>
              <a:buFont typeface="Wingdings" panose="05000000000000000000" pitchFamily="2" charset="2"/>
              <a:buChar char="Ø"/>
            </a:pPr>
            <a:r>
              <a:rPr lang="zh-CN" altLang="zh-CN" sz="2100" dirty="0" smtClean="0"/>
              <a:t>在此</a:t>
            </a:r>
            <a:r>
              <a:rPr lang="zh-CN" altLang="zh-CN" sz="2100" dirty="0"/>
              <a:t>基础上，建立完善的风险管理体系，制定风险管理制度，加强金融机构内部风险控制</a:t>
            </a:r>
            <a:endParaRPr lang="en-US" sz="21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3123844142"/>
              </p:ext>
            </p:extLst>
          </p:nvPr>
        </p:nvGraphicFramePr>
        <p:xfrm>
          <a:off x="7087737" y="1628633"/>
          <a:ext cx="4535606" cy="454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6002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919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1900" dirty="0"/>
              <a:t>从</a:t>
            </a:r>
            <a:r>
              <a:rPr lang="en-US" altLang="zh-CN" sz="1900" dirty="0" err="1"/>
              <a:t>df</a:t>
            </a:r>
            <a:r>
              <a:rPr lang="zh-CN" altLang="zh-CN" sz="1900" dirty="0"/>
              <a:t>复制出</a:t>
            </a:r>
            <a:r>
              <a:rPr lang="en-US" altLang="zh-CN" sz="1900" dirty="0"/>
              <a:t>df2</a:t>
            </a:r>
            <a:r>
              <a:rPr lang="zh-CN" altLang="zh-CN" sz="1900" dirty="0"/>
              <a:t>，两者都是</a:t>
            </a:r>
            <a:r>
              <a:rPr lang="en-US" altLang="zh-CN" sz="1900" dirty="0"/>
              <a:t>Data Frame</a:t>
            </a:r>
            <a:r>
              <a:rPr lang="zh-CN" altLang="zh-CN" sz="1900" dirty="0"/>
              <a:t>，两者的结构和数据一模一样，然后剔除空值，准备构造</a:t>
            </a:r>
            <a:r>
              <a:rPr lang="zh-CN" altLang="zh-CN" sz="1900" dirty="0" smtClean="0"/>
              <a:t>样本</a:t>
            </a:r>
            <a:endParaRPr lang="en-US" altLang="zh-CN" sz="1900" dirty="0" smtClean="0"/>
          </a:p>
          <a:p>
            <a:pPr marL="285750" indent="-285750">
              <a:lnSpc>
                <a:spcPct val="150000"/>
              </a:lnSpc>
              <a:buFont typeface="Wingdings" panose="05000000000000000000" pitchFamily="2" charset="2"/>
              <a:buChar char="Ø"/>
            </a:pPr>
            <a:r>
              <a:rPr lang="zh-CN" altLang="zh-CN" sz="1900" dirty="0"/>
              <a:t>删除</a:t>
            </a:r>
            <a:r>
              <a:rPr lang="en-US" altLang="zh-CN" sz="1900" dirty="0"/>
              <a:t>SMA1</a:t>
            </a:r>
            <a:r>
              <a:rPr lang="zh-CN" altLang="zh-CN" sz="1900" dirty="0"/>
              <a:t>列和</a:t>
            </a:r>
            <a:r>
              <a:rPr lang="en-US" altLang="zh-CN" sz="1900" dirty="0"/>
              <a:t>SMA2</a:t>
            </a:r>
            <a:r>
              <a:rPr lang="zh-CN" altLang="zh-CN" sz="1900" dirty="0"/>
              <a:t>列，这两列是为建立</a:t>
            </a:r>
            <a:r>
              <a:rPr lang="en-US" altLang="zh-CN" sz="1900" dirty="0"/>
              <a:t>Signal</a:t>
            </a:r>
            <a:r>
              <a:rPr lang="zh-CN" altLang="zh-CN" sz="1900" dirty="0"/>
              <a:t>列用到的，在构造样本的时候用不到</a:t>
            </a:r>
            <a:endParaRPr lang="en-US" sz="19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68973" y="2324793"/>
            <a:ext cx="5257800" cy="2295525"/>
          </a:xfrm>
          <a:prstGeom prst="rect">
            <a:avLst/>
          </a:prstGeom>
        </p:spPr>
      </p:pic>
      <p:pic>
        <p:nvPicPr>
          <p:cNvPr id="8" name="图片 7"/>
          <p:cNvPicPr>
            <a:picLocks noChangeAspect="1"/>
          </p:cNvPicPr>
          <p:nvPr/>
        </p:nvPicPr>
        <p:blipFill>
          <a:blip r:embed="rId4"/>
          <a:stretch>
            <a:fillRect/>
          </a:stretch>
        </p:blipFill>
        <p:spPr>
          <a:xfrm>
            <a:off x="325199" y="4680638"/>
            <a:ext cx="3762375" cy="1838325"/>
          </a:xfrm>
          <a:prstGeom prst="rect">
            <a:avLst/>
          </a:prstGeom>
        </p:spPr>
      </p:pic>
      <p:pic>
        <p:nvPicPr>
          <p:cNvPr id="9" name="图片 8"/>
          <p:cNvPicPr>
            <a:picLocks noChangeAspect="1"/>
          </p:cNvPicPr>
          <p:nvPr/>
        </p:nvPicPr>
        <p:blipFill>
          <a:blip r:embed="rId5"/>
          <a:stretch>
            <a:fillRect/>
          </a:stretch>
        </p:blipFill>
        <p:spPr>
          <a:xfrm>
            <a:off x="6534150" y="2872711"/>
            <a:ext cx="4133850" cy="3152775"/>
          </a:xfrm>
          <a:prstGeom prst="rect">
            <a:avLst/>
          </a:prstGeom>
        </p:spPr>
      </p:pic>
    </p:spTree>
    <p:extLst>
      <p:ext uri="{BB962C8B-B14F-4D97-AF65-F5344CB8AC3E}">
        <p14:creationId xmlns:p14="http://schemas.microsoft.com/office/powerpoint/2010/main" val="3336878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87645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latin typeface="+mn-ea"/>
              </a:rPr>
              <a:t>显示各个数据列和</a:t>
            </a:r>
            <a:r>
              <a:rPr lang="en-US" altLang="zh-CN" dirty="0">
                <a:latin typeface="+mn-ea"/>
              </a:rPr>
              <a:t>Signal</a:t>
            </a:r>
            <a:r>
              <a:rPr lang="zh-CN" altLang="zh-CN" dirty="0">
                <a:latin typeface="+mn-ea"/>
              </a:rPr>
              <a:t>数据里的相关性，可以一定程度上让我们看到各个数据列多大程度上解释了</a:t>
            </a:r>
            <a:r>
              <a:rPr lang="en-US" altLang="zh-CN" dirty="0">
                <a:latin typeface="+mn-ea"/>
              </a:rPr>
              <a:t>Signal</a:t>
            </a:r>
            <a:r>
              <a:rPr lang="zh-CN" altLang="zh-CN" dirty="0">
                <a:latin typeface="+mn-ea"/>
              </a:rPr>
              <a:t>数据列</a:t>
            </a:r>
            <a:endParaRPr lang="en-US" sz="2000" b="1" dirty="0">
              <a:latin typeface="+mn-ea"/>
            </a:endParaRPr>
          </a:p>
        </p:txBody>
      </p:sp>
      <p:pic>
        <p:nvPicPr>
          <p:cNvPr id="6" name="图片 5"/>
          <p:cNvPicPr>
            <a:picLocks noChangeAspect="1"/>
          </p:cNvPicPr>
          <p:nvPr/>
        </p:nvPicPr>
        <p:blipFill>
          <a:blip r:embed="rId3"/>
          <a:stretch>
            <a:fillRect/>
          </a:stretch>
        </p:blipFill>
        <p:spPr>
          <a:xfrm>
            <a:off x="649691" y="2288670"/>
            <a:ext cx="4380167" cy="2880000"/>
          </a:xfrm>
          <a:prstGeom prst="rect">
            <a:avLst/>
          </a:prstGeom>
        </p:spPr>
      </p:pic>
      <p:pic>
        <p:nvPicPr>
          <p:cNvPr id="10" name="图片 9"/>
          <p:cNvPicPr>
            <a:picLocks noChangeAspect="1"/>
          </p:cNvPicPr>
          <p:nvPr/>
        </p:nvPicPr>
        <p:blipFill>
          <a:blip r:embed="rId4"/>
          <a:stretch>
            <a:fillRect/>
          </a:stretch>
        </p:blipFill>
        <p:spPr>
          <a:xfrm>
            <a:off x="5096798" y="2879677"/>
            <a:ext cx="6993602" cy="2374456"/>
          </a:xfrm>
          <a:prstGeom prst="rect">
            <a:avLst/>
          </a:prstGeom>
        </p:spPr>
      </p:pic>
      <p:sp>
        <p:nvSpPr>
          <p:cNvPr id="11" name="矩形 10"/>
          <p:cNvSpPr/>
          <p:nvPr/>
        </p:nvSpPr>
        <p:spPr>
          <a:xfrm>
            <a:off x="1201003" y="5769287"/>
            <a:ext cx="9617122" cy="646331"/>
          </a:xfrm>
          <a:prstGeom prst="rect">
            <a:avLst/>
          </a:prstGeom>
        </p:spPr>
        <p:txBody>
          <a:bodyPr wrap="square">
            <a:spAutoFit/>
          </a:bodyPr>
          <a:lstStyle/>
          <a:p>
            <a:pPr marL="285750" indent="-285750">
              <a:buFont typeface="Arial" panose="020B0604020202020204" pitchFamily="34" charset="0"/>
              <a:buChar char="•"/>
            </a:pPr>
            <a:r>
              <a:rPr lang="zh-CN" altLang="zh-CN" dirty="0">
                <a:latin typeface="+mn-ea"/>
                <a:cs typeface="Times New Roman" panose="02020603050405020304" pitchFamily="18" charset="0"/>
              </a:rPr>
              <a:t>从图中可以看出，</a:t>
            </a:r>
            <a:r>
              <a:rPr lang="en-US" altLang="zh-CN" dirty="0">
                <a:latin typeface="+mn-ea"/>
              </a:rPr>
              <a:t>DIFF_2</a:t>
            </a:r>
            <a:r>
              <a:rPr lang="zh-CN" altLang="zh-CN" dirty="0">
                <a:latin typeface="+mn-ea"/>
                <a:cs typeface="Times New Roman" panose="02020603050405020304" pitchFamily="18" charset="0"/>
              </a:rPr>
              <a:t>、</a:t>
            </a:r>
            <a:r>
              <a:rPr lang="en-US" altLang="zh-CN" dirty="0">
                <a:latin typeface="+mn-ea"/>
              </a:rPr>
              <a:t>DIFF_3</a:t>
            </a:r>
            <a:r>
              <a:rPr lang="zh-CN" altLang="zh-CN" dirty="0">
                <a:latin typeface="+mn-ea"/>
                <a:cs typeface="Times New Roman" panose="02020603050405020304" pitchFamily="18" charset="0"/>
              </a:rPr>
              <a:t>、</a:t>
            </a:r>
            <a:r>
              <a:rPr lang="en-US" altLang="zh-CN" dirty="0">
                <a:latin typeface="+mn-ea"/>
              </a:rPr>
              <a:t>MOM10</a:t>
            </a:r>
            <a:r>
              <a:rPr lang="zh-CN" altLang="zh-CN" dirty="0">
                <a:latin typeface="+mn-ea"/>
                <a:cs typeface="Times New Roman" panose="02020603050405020304" pitchFamily="18" charset="0"/>
              </a:rPr>
              <a:t>、</a:t>
            </a:r>
            <a:r>
              <a:rPr lang="en-US" altLang="zh-CN" dirty="0">
                <a:latin typeface="+mn-ea"/>
              </a:rPr>
              <a:t>MOM10_MOM30</a:t>
            </a:r>
            <a:r>
              <a:rPr lang="zh-CN" altLang="zh-CN" dirty="0">
                <a:latin typeface="+mn-ea"/>
                <a:cs typeface="Times New Roman" panose="02020603050405020304" pitchFamily="18" charset="0"/>
              </a:rPr>
              <a:t>、</a:t>
            </a:r>
            <a:r>
              <a:rPr lang="en-US" altLang="zh-CN" dirty="0">
                <a:latin typeface="+mn-ea"/>
              </a:rPr>
              <a:t>RSI10</a:t>
            </a:r>
            <a:r>
              <a:rPr lang="zh-CN" altLang="zh-CN" dirty="0">
                <a:latin typeface="+mn-ea"/>
                <a:cs typeface="Times New Roman" panose="02020603050405020304" pitchFamily="18" charset="0"/>
              </a:rPr>
              <a:t>、</a:t>
            </a:r>
            <a:r>
              <a:rPr lang="en-US" altLang="zh-CN" dirty="0">
                <a:latin typeface="+mn-ea"/>
              </a:rPr>
              <a:t>RSI30</a:t>
            </a:r>
            <a:r>
              <a:rPr lang="zh-CN" altLang="zh-CN" dirty="0">
                <a:latin typeface="+mn-ea"/>
                <a:cs typeface="Times New Roman" panose="02020603050405020304" pitchFamily="18" charset="0"/>
              </a:rPr>
              <a:t>、</a:t>
            </a:r>
            <a:r>
              <a:rPr lang="en-US" altLang="zh-CN" dirty="0">
                <a:latin typeface="+mn-ea"/>
              </a:rPr>
              <a:t>K10</a:t>
            </a:r>
            <a:r>
              <a:rPr lang="zh-CN" altLang="zh-CN" dirty="0">
                <a:latin typeface="+mn-ea"/>
                <a:cs typeface="Times New Roman" panose="02020603050405020304" pitchFamily="18" charset="0"/>
              </a:rPr>
              <a:t>、</a:t>
            </a:r>
            <a:r>
              <a:rPr lang="en-US" altLang="zh-CN" dirty="0">
                <a:latin typeface="+mn-ea"/>
              </a:rPr>
              <a:t>D10</a:t>
            </a:r>
            <a:r>
              <a:rPr lang="zh-CN" altLang="zh-CN" dirty="0">
                <a:latin typeface="+mn-ea"/>
                <a:cs typeface="Times New Roman" panose="02020603050405020304" pitchFamily="18" charset="0"/>
              </a:rPr>
              <a:t>、</a:t>
            </a:r>
            <a:r>
              <a:rPr lang="en-US" altLang="zh-CN" dirty="0">
                <a:latin typeface="+mn-ea"/>
              </a:rPr>
              <a:t>K30</a:t>
            </a:r>
            <a:r>
              <a:rPr lang="zh-CN" altLang="zh-CN" dirty="0">
                <a:latin typeface="+mn-ea"/>
                <a:cs typeface="Times New Roman" panose="02020603050405020304" pitchFamily="18" charset="0"/>
              </a:rPr>
              <a:t>、</a:t>
            </a:r>
            <a:r>
              <a:rPr lang="en-US" altLang="zh-CN" dirty="0">
                <a:latin typeface="+mn-ea"/>
              </a:rPr>
              <a:t>D30</a:t>
            </a:r>
            <a:r>
              <a:rPr lang="zh-CN" altLang="zh-CN" dirty="0">
                <a:latin typeface="+mn-ea"/>
                <a:cs typeface="Times New Roman" panose="02020603050405020304" pitchFamily="18" charset="0"/>
              </a:rPr>
              <a:t>、</a:t>
            </a:r>
            <a:r>
              <a:rPr lang="en-US" altLang="zh-CN" dirty="0">
                <a:latin typeface="+mn-ea"/>
              </a:rPr>
              <a:t>K30_D30</a:t>
            </a:r>
            <a:r>
              <a:rPr lang="zh-CN" altLang="zh-CN" dirty="0">
                <a:latin typeface="+mn-ea"/>
                <a:cs typeface="Times New Roman" panose="02020603050405020304" pitchFamily="18" charset="0"/>
              </a:rPr>
              <a:t>等数据列和</a:t>
            </a:r>
            <a:r>
              <a:rPr lang="en-US" altLang="zh-CN" dirty="0">
                <a:latin typeface="+mn-ea"/>
              </a:rPr>
              <a:t>Signal</a:t>
            </a:r>
            <a:r>
              <a:rPr lang="zh-CN" altLang="zh-CN" dirty="0">
                <a:latin typeface="+mn-ea"/>
                <a:cs typeface="Times New Roman" panose="02020603050405020304" pitchFamily="18" charset="0"/>
              </a:rPr>
              <a:t>的相关性比较高，具有良好的解释作用</a:t>
            </a:r>
            <a:endParaRPr lang="zh-CN" altLang="en-US" dirty="0">
              <a:latin typeface="+mn-ea"/>
            </a:endParaRPr>
          </a:p>
        </p:txBody>
      </p:sp>
    </p:spTree>
    <p:extLst>
      <p:ext uri="{BB962C8B-B14F-4D97-AF65-F5344CB8AC3E}">
        <p14:creationId xmlns:p14="http://schemas.microsoft.com/office/powerpoint/2010/main" val="1926775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4773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smtClean="0">
                <a:latin typeface="+mn-ea"/>
              </a:rPr>
              <a:t>构造样本</a:t>
            </a:r>
            <a:endParaRPr lang="en-US" altLang="zh-CN" sz="2000" dirty="0" smtClean="0">
              <a:latin typeface="+mn-ea"/>
            </a:endParaRPr>
          </a:p>
          <a:p>
            <a:pPr marL="742950" lvl="1" indent="-285750">
              <a:lnSpc>
                <a:spcPct val="150000"/>
              </a:lnSpc>
              <a:buFont typeface="Wingdings" panose="05000000000000000000" pitchFamily="2" charset="2"/>
              <a:buChar char="Ø"/>
            </a:pPr>
            <a:r>
              <a:rPr lang="zh-CN" altLang="en-US" sz="2000" dirty="0">
                <a:latin typeface="+mn-ea"/>
              </a:rPr>
              <a:t>查</a:t>
            </a:r>
            <a:r>
              <a:rPr lang="zh-CN" altLang="en-US" sz="2000" dirty="0" smtClean="0">
                <a:latin typeface="+mn-ea"/>
              </a:rPr>
              <a:t>看样本的行数</a:t>
            </a:r>
            <a:endParaRPr lang="en-US" altLang="zh-CN" sz="2000" dirty="0" smtClean="0">
              <a:latin typeface="+mn-ea"/>
            </a:endParaRPr>
          </a:p>
          <a:p>
            <a:pPr marL="742950" lvl="1" indent="-285750">
              <a:lnSpc>
                <a:spcPct val="150000"/>
              </a:lnSpc>
              <a:buFont typeface="Wingdings" panose="05000000000000000000" pitchFamily="2" charset="2"/>
              <a:buChar char="Ø"/>
            </a:pPr>
            <a:r>
              <a:rPr lang="zh-CN" altLang="en-US" sz="2000" dirty="0" smtClean="0">
                <a:latin typeface="+mn-ea"/>
              </a:rPr>
              <a:t>构造</a:t>
            </a:r>
            <a:r>
              <a:rPr lang="en-US" altLang="zh-CN" sz="2000" dirty="0" smtClean="0">
                <a:latin typeface="+mn-ea"/>
              </a:rPr>
              <a:t>X</a:t>
            </a:r>
            <a:r>
              <a:rPr lang="zh-CN" altLang="en-US" sz="2000" dirty="0" smtClean="0">
                <a:latin typeface="+mn-ea"/>
              </a:rPr>
              <a:t>部分</a:t>
            </a:r>
            <a:endParaRPr lang="en-US" sz="2000" dirty="0">
              <a:latin typeface="+mn-ea"/>
            </a:endParaRPr>
          </a:p>
        </p:txBody>
      </p:sp>
      <p:pic>
        <p:nvPicPr>
          <p:cNvPr id="7" name="图片 6"/>
          <p:cNvPicPr>
            <a:picLocks noChangeAspect="1"/>
          </p:cNvPicPr>
          <p:nvPr/>
        </p:nvPicPr>
        <p:blipFill>
          <a:blip r:embed="rId3"/>
          <a:stretch>
            <a:fillRect/>
          </a:stretch>
        </p:blipFill>
        <p:spPr>
          <a:xfrm>
            <a:off x="1883391" y="2620190"/>
            <a:ext cx="8548713" cy="4161611"/>
          </a:xfrm>
          <a:prstGeom prst="rect">
            <a:avLst/>
          </a:prstGeom>
        </p:spPr>
      </p:pic>
    </p:spTree>
    <p:extLst>
      <p:ext uri="{BB962C8B-B14F-4D97-AF65-F5344CB8AC3E}">
        <p14:creationId xmlns:p14="http://schemas.microsoft.com/office/powerpoint/2010/main" val="1841534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smtClean="0">
                <a:solidFill>
                  <a:srgbClr val="A10032"/>
                </a:solidFill>
                <a:latin typeface="SimHei" panose="02010609060101010101" pitchFamily="49" charset="-122"/>
                <a:ea typeface="SimHei" panose="02010609060101010101" pitchFamily="49" charset="-122"/>
                <a:cs typeface="Times" charset="0"/>
              </a:rPr>
              <a:t>特征构造与样本生成</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96949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smtClean="0">
                <a:latin typeface="+mn-ea"/>
              </a:rPr>
              <a:t>构造样本</a:t>
            </a:r>
            <a:endParaRPr lang="en-US" altLang="zh-CN" sz="2000" dirty="0" smtClean="0">
              <a:latin typeface="+mn-ea"/>
            </a:endParaRPr>
          </a:p>
          <a:p>
            <a:pPr marL="742950" lvl="1" indent="-285750">
              <a:lnSpc>
                <a:spcPct val="150000"/>
              </a:lnSpc>
              <a:buFont typeface="Wingdings" panose="05000000000000000000" pitchFamily="2" charset="2"/>
              <a:buChar char="Ø"/>
            </a:pPr>
            <a:r>
              <a:rPr lang="zh-CN" altLang="en-US" sz="2000" dirty="0" smtClean="0">
                <a:latin typeface="+mn-ea"/>
              </a:rPr>
              <a:t>构造样本的</a:t>
            </a:r>
            <a:r>
              <a:rPr lang="en-US" altLang="zh-CN" sz="2000" dirty="0" smtClean="0">
                <a:latin typeface="+mn-ea"/>
              </a:rPr>
              <a:t>y</a:t>
            </a:r>
            <a:r>
              <a:rPr lang="zh-CN" altLang="en-US" sz="2000" dirty="0" smtClean="0">
                <a:latin typeface="+mn-ea"/>
              </a:rPr>
              <a:t>部分</a:t>
            </a:r>
            <a:endParaRPr lang="en-US" sz="2000" dirty="0">
              <a:latin typeface="+mn-ea"/>
            </a:endParaRPr>
          </a:p>
        </p:txBody>
      </p:sp>
      <p:pic>
        <p:nvPicPr>
          <p:cNvPr id="6" name="图片 5"/>
          <p:cNvPicPr>
            <a:picLocks noChangeAspect="1"/>
          </p:cNvPicPr>
          <p:nvPr/>
        </p:nvPicPr>
        <p:blipFill>
          <a:blip r:embed="rId3"/>
          <a:stretch>
            <a:fillRect/>
          </a:stretch>
        </p:blipFill>
        <p:spPr>
          <a:xfrm>
            <a:off x="3690937" y="2714625"/>
            <a:ext cx="4810125" cy="1428750"/>
          </a:xfrm>
          <a:prstGeom prst="rect">
            <a:avLst/>
          </a:prstGeom>
        </p:spPr>
      </p:pic>
    </p:spTree>
    <p:extLst>
      <p:ext uri="{BB962C8B-B14F-4D97-AF65-F5344CB8AC3E}">
        <p14:creationId xmlns:p14="http://schemas.microsoft.com/office/powerpoint/2010/main" val="999504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5427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96661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smtClean="0">
                <a:latin typeface="+mn-ea"/>
              </a:rPr>
              <a:t>划分训练集和测试集</a:t>
            </a:r>
            <a:endParaRPr lang="en-US" altLang="zh-CN" sz="2000" dirty="0" smtClean="0">
              <a:latin typeface="+mn-ea"/>
            </a:endParaRPr>
          </a:p>
          <a:p>
            <a:pPr marL="742950" lvl="1" indent="-285750">
              <a:lnSpc>
                <a:spcPct val="150000"/>
              </a:lnSpc>
              <a:buFont typeface="Wingdings" panose="05000000000000000000" pitchFamily="2" charset="2"/>
              <a:buChar char="Ø"/>
            </a:pPr>
            <a:r>
              <a:rPr lang="zh-CN" altLang="zh-CN" sz="2000" dirty="0">
                <a:latin typeface="+mn-ea"/>
              </a:rPr>
              <a:t>训练集占</a:t>
            </a:r>
            <a:r>
              <a:rPr lang="en-US" altLang="zh-CN" sz="2000" dirty="0">
                <a:latin typeface="+mn-ea"/>
              </a:rPr>
              <a:t>80%</a:t>
            </a:r>
            <a:r>
              <a:rPr lang="zh-CN" altLang="zh-CN" sz="2000" dirty="0">
                <a:latin typeface="+mn-ea"/>
              </a:rPr>
              <a:t>，测试集占</a:t>
            </a:r>
            <a:r>
              <a:rPr lang="en-US" altLang="zh-CN" sz="2000" dirty="0">
                <a:latin typeface="+mn-ea"/>
              </a:rPr>
              <a:t>20%</a:t>
            </a:r>
            <a:endParaRPr lang="en-US" sz="2000" dirty="0">
              <a:latin typeface="+mn-ea"/>
            </a:endParaRPr>
          </a:p>
        </p:txBody>
      </p:sp>
      <p:pic>
        <p:nvPicPr>
          <p:cNvPr id="7" name="图片 6"/>
          <p:cNvPicPr>
            <a:picLocks noChangeAspect="1"/>
          </p:cNvPicPr>
          <p:nvPr/>
        </p:nvPicPr>
        <p:blipFill>
          <a:blip r:embed="rId3"/>
          <a:stretch>
            <a:fillRect/>
          </a:stretch>
        </p:blipFill>
        <p:spPr>
          <a:xfrm>
            <a:off x="361167" y="2640486"/>
            <a:ext cx="11160000" cy="1636581"/>
          </a:xfrm>
          <a:prstGeom prst="rect">
            <a:avLst/>
          </a:prstGeom>
        </p:spPr>
      </p:pic>
    </p:spTree>
    <p:extLst>
      <p:ext uri="{BB962C8B-B14F-4D97-AF65-F5344CB8AC3E}">
        <p14:creationId xmlns:p14="http://schemas.microsoft.com/office/powerpoint/2010/main" val="4293693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96359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smtClean="0">
                <a:latin typeface="+mn-ea"/>
              </a:rPr>
              <a:t>训练分类模型</a:t>
            </a:r>
            <a:endParaRPr lang="en-US" altLang="zh-CN" sz="2000" dirty="0" smtClean="0">
              <a:latin typeface="+mn-ea"/>
            </a:endParaRPr>
          </a:p>
          <a:p>
            <a:pPr marL="742950" lvl="1" indent="-285750">
              <a:lnSpc>
                <a:spcPct val="150000"/>
              </a:lnSpc>
              <a:buFont typeface="Wingdings" panose="05000000000000000000" pitchFamily="2" charset="2"/>
              <a:buChar char="Ø"/>
            </a:pPr>
            <a:r>
              <a:rPr lang="zh-CN" altLang="zh-CN" sz="2000" dirty="0">
                <a:latin typeface="+mn-ea"/>
              </a:rPr>
              <a:t>设定固定参数即设定</a:t>
            </a:r>
            <a:r>
              <a:rPr lang="en-US" altLang="zh-CN" sz="2000" dirty="0" err="1">
                <a:latin typeface="+mn-ea"/>
              </a:rPr>
              <a:t>n_estimators</a:t>
            </a:r>
            <a:r>
              <a:rPr lang="zh-CN" altLang="zh-CN" sz="2000" dirty="0">
                <a:latin typeface="+mn-ea"/>
              </a:rPr>
              <a:t>为</a:t>
            </a:r>
            <a:r>
              <a:rPr lang="en-US" altLang="zh-CN" sz="2000" dirty="0">
                <a:latin typeface="+mn-ea"/>
              </a:rPr>
              <a:t>100</a:t>
            </a:r>
            <a:r>
              <a:rPr lang="zh-CN" altLang="zh-CN" sz="2000" dirty="0">
                <a:latin typeface="+mn-ea"/>
              </a:rPr>
              <a:t>，使用训练集训练一个随机森林分类器模型</a:t>
            </a:r>
            <a:endParaRPr lang="en-US" sz="2000" dirty="0">
              <a:latin typeface="+mn-ea"/>
            </a:endParaRPr>
          </a:p>
        </p:txBody>
      </p:sp>
      <p:pic>
        <p:nvPicPr>
          <p:cNvPr id="6" name="图片 5"/>
          <p:cNvPicPr>
            <a:picLocks noChangeAspect="1"/>
          </p:cNvPicPr>
          <p:nvPr/>
        </p:nvPicPr>
        <p:blipFill>
          <a:blip r:embed="rId3"/>
          <a:stretch>
            <a:fillRect/>
          </a:stretch>
        </p:blipFill>
        <p:spPr>
          <a:xfrm>
            <a:off x="320154" y="2736731"/>
            <a:ext cx="11520000" cy="2312229"/>
          </a:xfrm>
          <a:prstGeom prst="rect">
            <a:avLst/>
          </a:prstGeom>
        </p:spPr>
      </p:pic>
    </p:spTree>
    <p:extLst>
      <p:ext uri="{BB962C8B-B14F-4D97-AF65-F5344CB8AC3E}">
        <p14:creationId xmlns:p14="http://schemas.microsoft.com/office/powerpoint/2010/main" val="1702363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193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000" dirty="0"/>
              <a:t>利用随机森林预测器，对各个特征的重要度进行评价，并且可视化</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789865" y="2234402"/>
            <a:ext cx="10080000" cy="1016652"/>
          </a:xfrm>
          <a:prstGeom prst="rect">
            <a:avLst/>
          </a:prstGeom>
        </p:spPr>
      </p:pic>
      <p:pic>
        <p:nvPicPr>
          <p:cNvPr id="8" name="图片 7"/>
          <p:cNvPicPr>
            <a:picLocks noChangeAspect="1"/>
          </p:cNvPicPr>
          <p:nvPr/>
        </p:nvPicPr>
        <p:blipFill>
          <a:blip r:embed="rId4"/>
          <a:stretch>
            <a:fillRect/>
          </a:stretch>
        </p:blipFill>
        <p:spPr>
          <a:xfrm>
            <a:off x="2351476" y="3336210"/>
            <a:ext cx="7650832" cy="3240000"/>
          </a:xfrm>
          <a:prstGeom prst="rect">
            <a:avLst/>
          </a:prstGeom>
        </p:spPr>
      </p:pic>
    </p:spTree>
    <p:extLst>
      <p:ext uri="{BB962C8B-B14F-4D97-AF65-F5344CB8AC3E}">
        <p14:creationId xmlns:p14="http://schemas.microsoft.com/office/powerpoint/2010/main" val="3123897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a:latin typeface="+mn-ea"/>
              </a:rPr>
              <a:t>超参数优化与模型评价</a:t>
            </a:r>
          </a:p>
          <a:p>
            <a:pPr marL="742950" lvl="1" indent="-285750" algn="just">
              <a:lnSpc>
                <a:spcPct val="150000"/>
              </a:lnSpc>
              <a:buFont typeface="Wingdings" panose="05000000000000000000" pitchFamily="2" charset="2"/>
              <a:buChar char="Ø"/>
            </a:pPr>
            <a:r>
              <a:rPr lang="zh-CN" altLang="en-US" dirty="0">
                <a:latin typeface="+mn-ea"/>
              </a:rPr>
              <a:t>随机森林分类器有一些超参数可以进行调整，比如随机森林中决策树的数量</a:t>
            </a:r>
            <a:r>
              <a:rPr lang="zh-CN" altLang="en-US" dirty="0" smtClean="0">
                <a:latin typeface="+mn-ea"/>
              </a:rPr>
              <a:t>等</a:t>
            </a:r>
            <a:endParaRPr lang="en-US" altLang="zh-CN" dirty="0" smtClean="0">
              <a:latin typeface="+mn-ea"/>
            </a:endParaRPr>
          </a:p>
          <a:p>
            <a:pPr marL="742950" lvl="1" indent="-285750" algn="just">
              <a:lnSpc>
                <a:spcPct val="150000"/>
              </a:lnSpc>
              <a:buFont typeface="Wingdings" panose="05000000000000000000" pitchFamily="2" charset="2"/>
              <a:buChar char="Ø"/>
            </a:pPr>
            <a:r>
              <a:rPr lang="zh-CN" altLang="en-US" dirty="0" smtClean="0">
                <a:latin typeface="+mn-ea"/>
              </a:rPr>
              <a:t>在</a:t>
            </a:r>
            <a:r>
              <a:rPr lang="zh-CN" altLang="en-US" dirty="0">
                <a:latin typeface="+mn-ea"/>
              </a:rPr>
              <a:t>这里，我们设定</a:t>
            </a:r>
            <a:r>
              <a:rPr lang="en-US" altLang="zh-CN" dirty="0" err="1">
                <a:latin typeface="+mn-ea"/>
              </a:rPr>
              <a:t>n_estimators</a:t>
            </a:r>
            <a:r>
              <a:rPr lang="zh-CN" altLang="en-US" dirty="0">
                <a:latin typeface="+mn-ea"/>
              </a:rPr>
              <a:t>为</a:t>
            </a:r>
            <a:r>
              <a:rPr lang="en-US" altLang="zh-CN" dirty="0">
                <a:latin typeface="+mn-ea"/>
              </a:rPr>
              <a:t>50</a:t>
            </a:r>
            <a:r>
              <a:rPr lang="zh-CN" altLang="en-US" dirty="0">
                <a:latin typeface="+mn-ea"/>
              </a:rPr>
              <a:t>、</a:t>
            </a:r>
            <a:r>
              <a:rPr lang="en-US" altLang="zh-CN" dirty="0">
                <a:latin typeface="+mn-ea"/>
              </a:rPr>
              <a:t>100</a:t>
            </a:r>
            <a:r>
              <a:rPr lang="zh-CN" altLang="en-US" dirty="0">
                <a:latin typeface="+mn-ea"/>
              </a:rPr>
              <a:t>、或者</a:t>
            </a:r>
            <a:r>
              <a:rPr lang="en-US" altLang="zh-CN" dirty="0">
                <a:latin typeface="+mn-ea"/>
              </a:rPr>
              <a:t>200</a:t>
            </a:r>
            <a:r>
              <a:rPr lang="zh-CN" altLang="en-US" dirty="0">
                <a:latin typeface="+mn-ea"/>
              </a:rPr>
              <a:t>，设定</a:t>
            </a:r>
            <a:r>
              <a:rPr lang="en-US" altLang="zh-CN" dirty="0" err="1">
                <a:latin typeface="+mn-ea"/>
              </a:rPr>
              <a:t>max_features</a:t>
            </a:r>
            <a:r>
              <a:rPr lang="zh-CN" altLang="en-US" dirty="0">
                <a:latin typeface="+mn-ea"/>
              </a:rPr>
              <a:t>为</a:t>
            </a:r>
            <a:r>
              <a:rPr lang="en-US" altLang="zh-CN" dirty="0">
                <a:latin typeface="+mn-ea"/>
              </a:rPr>
              <a:t>auto</a:t>
            </a:r>
            <a:r>
              <a:rPr lang="zh-CN" altLang="en-US" dirty="0">
                <a:latin typeface="+mn-ea"/>
              </a:rPr>
              <a:t>或者</a:t>
            </a:r>
            <a:r>
              <a:rPr lang="en-US" altLang="zh-CN" dirty="0" err="1">
                <a:latin typeface="+mn-ea"/>
              </a:rPr>
              <a:t>sqrt</a:t>
            </a:r>
            <a:r>
              <a:rPr lang="zh-CN" altLang="en-US" dirty="0">
                <a:latin typeface="+mn-ea"/>
              </a:rPr>
              <a:t>，设定</a:t>
            </a:r>
            <a:r>
              <a:rPr lang="en-US" altLang="zh-CN" dirty="0" err="1">
                <a:latin typeface="+mn-ea"/>
              </a:rPr>
              <a:t>max_depth</a:t>
            </a:r>
            <a:r>
              <a:rPr lang="zh-CN" altLang="en-US" dirty="0">
                <a:latin typeface="+mn-ea"/>
              </a:rPr>
              <a:t>为</a:t>
            </a:r>
            <a:r>
              <a:rPr lang="en-US" altLang="zh-CN" dirty="0">
                <a:latin typeface="+mn-ea"/>
              </a:rPr>
              <a:t>10</a:t>
            </a:r>
            <a:r>
              <a:rPr lang="zh-CN" altLang="en-US" dirty="0">
                <a:latin typeface="+mn-ea"/>
              </a:rPr>
              <a:t>、</a:t>
            </a:r>
            <a:r>
              <a:rPr lang="en-US" altLang="zh-CN" dirty="0">
                <a:latin typeface="+mn-ea"/>
              </a:rPr>
              <a:t>20</a:t>
            </a:r>
            <a:r>
              <a:rPr lang="zh-CN" altLang="en-US" dirty="0">
                <a:latin typeface="+mn-ea"/>
              </a:rPr>
              <a:t>、</a:t>
            </a:r>
            <a:r>
              <a:rPr lang="en-US" altLang="zh-CN" dirty="0">
                <a:latin typeface="+mn-ea"/>
              </a:rPr>
              <a:t>30</a:t>
            </a:r>
            <a:r>
              <a:rPr lang="zh-CN" altLang="en-US" dirty="0">
                <a:latin typeface="+mn-ea"/>
              </a:rPr>
              <a:t>、</a:t>
            </a:r>
            <a:r>
              <a:rPr lang="en-US" altLang="zh-CN" dirty="0">
                <a:latin typeface="+mn-ea"/>
              </a:rPr>
              <a:t>40</a:t>
            </a:r>
            <a:r>
              <a:rPr lang="zh-CN" altLang="en-US" dirty="0">
                <a:latin typeface="+mn-ea"/>
              </a:rPr>
              <a:t>、</a:t>
            </a:r>
            <a:r>
              <a:rPr lang="en-US" altLang="zh-CN" dirty="0">
                <a:latin typeface="+mn-ea"/>
              </a:rPr>
              <a:t>50</a:t>
            </a:r>
            <a:r>
              <a:rPr lang="zh-CN" altLang="en-US" dirty="0">
                <a:latin typeface="+mn-ea"/>
              </a:rPr>
              <a:t>或者</a:t>
            </a:r>
            <a:r>
              <a:rPr lang="en-US" altLang="zh-CN" dirty="0">
                <a:latin typeface="+mn-ea"/>
              </a:rPr>
              <a:t>None</a:t>
            </a:r>
            <a:r>
              <a:rPr lang="zh-CN" altLang="en-US" dirty="0">
                <a:latin typeface="+mn-ea"/>
              </a:rPr>
              <a:t>，使用</a:t>
            </a:r>
            <a:r>
              <a:rPr lang="en-US" altLang="zh-CN" dirty="0" err="1">
                <a:latin typeface="+mn-ea"/>
              </a:rPr>
              <a:t>GridSearchCV</a:t>
            </a:r>
            <a:r>
              <a:rPr lang="zh-CN" altLang="en-US" dirty="0">
                <a:latin typeface="+mn-ea"/>
              </a:rPr>
              <a:t>寻找优化的参数组合</a:t>
            </a:r>
            <a:endParaRPr lang="en-US" sz="2000" b="1" dirty="0">
              <a:latin typeface="+mn-ea"/>
            </a:endParaRPr>
          </a:p>
        </p:txBody>
      </p:sp>
      <p:pic>
        <p:nvPicPr>
          <p:cNvPr id="6" name="图片 5"/>
          <p:cNvPicPr>
            <a:picLocks noChangeAspect="1"/>
          </p:cNvPicPr>
          <p:nvPr/>
        </p:nvPicPr>
        <p:blipFill>
          <a:blip r:embed="rId3"/>
          <a:stretch>
            <a:fillRect/>
          </a:stretch>
        </p:blipFill>
        <p:spPr>
          <a:xfrm>
            <a:off x="855986" y="2936810"/>
            <a:ext cx="7154322" cy="3734578"/>
          </a:xfrm>
          <a:prstGeom prst="rect">
            <a:avLst/>
          </a:prstGeom>
        </p:spPr>
      </p:pic>
      <p:sp>
        <p:nvSpPr>
          <p:cNvPr id="9" name="矩形 8"/>
          <p:cNvSpPr/>
          <p:nvPr/>
        </p:nvSpPr>
        <p:spPr>
          <a:xfrm>
            <a:off x="8198498" y="4129490"/>
            <a:ext cx="3716694" cy="1200329"/>
          </a:xfrm>
          <a:prstGeom prst="rect">
            <a:avLst/>
          </a:prstGeom>
        </p:spPr>
        <p:txBody>
          <a:bodyPr wrap="square">
            <a:spAutoFit/>
          </a:bodyPr>
          <a:lstStyle/>
          <a:p>
            <a:pPr marL="285750" indent="-285750">
              <a:buFont typeface="Arial" panose="020B0604020202020204" pitchFamily="34" charset="0"/>
              <a:buChar char="•"/>
            </a:pPr>
            <a:r>
              <a:rPr lang="zh-CN" altLang="zh-CN" dirty="0">
                <a:latin typeface="+mn-ea"/>
                <a:cs typeface="Times New Roman" panose="02020603050405020304" pitchFamily="18" charset="0"/>
              </a:rPr>
              <a:t>得到最优的参数组合为“</a:t>
            </a:r>
            <a:r>
              <a:rPr lang="en-US" altLang="zh-CN" dirty="0">
                <a:latin typeface="+mn-ea"/>
              </a:rPr>
              <a:t>{'</a:t>
            </a:r>
            <a:r>
              <a:rPr lang="en-US" altLang="zh-CN" dirty="0" err="1">
                <a:latin typeface="+mn-ea"/>
              </a:rPr>
              <a:t>max_depth</a:t>
            </a:r>
            <a:r>
              <a:rPr lang="en-US" altLang="zh-CN" dirty="0">
                <a:latin typeface="+mn-ea"/>
              </a:rPr>
              <a:t>': None, '</a:t>
            </a:r>
            <a:r>
              <a:rPr lang="en-US" altLang="zh-CN" dirty="0" err="1">
                <a:latin typeface="+mn-ea"/>
              </a:rPr>
              <a:t>max_features</a:t>
            </a:r>
            <a:r>
              <a:rPr lang="en-US" altLang="zh-CN" dirty="0">
                <a:latin typeface="+mn-ea"/>
              </a:rPr>
              <a:t>': 'auto', '</a:t>
            </a:r>
            <a:r>
              <a:rPr lang="en-US" altLang="zh-CN" dirty="0" err="1">
                <a:latin typeface="+mn-ea"/>
              </a:rPr>
              <a:t>n_estimators</a:t>
            </a:r>
            <a:r>
              <a:rPr lang="en-US" altLang="zh-CN" dirty="0">
                <a:latin typeface="+mn-ea"/>
              </a:rPr>
              <a:t>': 50}</a:t>
            </a:r>
            <a:r>
              <a:rPr lang="zh-CN" altLang="zh-CN" dirty="0">
                <a:latin typeface="+mn-ea"/>
                <a:cs typeface="Times New Roman" panose="02020603050405020304" pitchFamily="18" charset="0"/>
              </a:rPr>
              <a:t>”</a:t>
            </a:r>
            <a:endParaRPr lang="zh-CN" altLang="en-US" dirty="0">
              <a:latin typeface="+mn-ea"/>
            </a:endParaRPr>
          </a:p>
        </p:txBody>
      </p:sp>
    </p:spTree>
    <p:extLst>
      <p:ext uri="{BB962C8B-B14F-4D97-AF65-F5344CB8AC3E}">
        <p14:creationId xmlns:p14="http://schemas.microsoft.com/office/powerpoint/2010/main" val="3748460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79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193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000" dirty="0" smtClean="0"/>
              <a:t>训练集上的正确率</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2884579" y="1788837"/>
            <a:ext cx="5293665" cy="4790446"/>
          </a:xfrm>
          <a:prstGeom prst="rect">
            <a:avLst/>
          </a:prstGeom>
        </p:spPr>
      </p:pic>
    </p:spTree>
    <p:extLst>
      <p:ext uri="{BB962C8B-B14F-4D97-AF65-F5344CB8AC3E}">
        <p14:creationId xmlns:p14="http://schemas.microsoft.com/office/powerpoint/2010/main" val="237068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智慧金融的内涵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042160" cy="534159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200" b="1" dirty="0"/>
              <a:t>3.</a:t>
            </a:r>
            <a:r>
              <a:rPr lang="zh-CN" altLang="zh-CN" sz="2200" b="1" dirty="0"/>
              <a:t>智能投</a:t>
            </a:r>
            <a:r>
              <a:rPr lang="zh-CN" altLang="zh-CN" sz="2200" b="1" dirty="0" smtClean="0"/>
              <a:t>研</a:t>
            </a:r>
            <a:endParaRPr lang="en-US" altLang="zh-CN" sz="2200" b="1" dirty="0" smtClean="0"/>
          </a:p>
          <a:p>
            <a:pPr marL="742950" lvl="1" indent="-285750" algn="just">
              <a:lnSpc>
                <a:spcPct val="150000"/>
              </a:lnSpc>
              <a:buFont typeface="Wingdings" panose="05000000000000000000" pitchFamily="2" charset="2"/>
              <a:buChar char="Ø"/>
            </a:pPr>
            <a:r>
              <a:rPr lang="zh-CN" altLang="zh-CN" sz="2200" dirty="0" smtClean="0"/>
              <a:t>利用</a:t>
            </a:r>
            <a:r>
              <a:rPr lang="zh-CN" altLang="zh-CN" sz="2200" dirty="0"/>
              <a:t>计算机技术和人工智能算法，对金融市场数据进行自动化分析，实现更高效、更准确、更前瞻的投资</a:t>
            </a:r>
            <a:r>
              <a:rPr lang="zh-CN" altLang="zh-CN" sz="2200" dirty="0" smtClean="0"/>
              <a:t>研究</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其</a:t>
            </a:r>
            <a:r>
              <a:rPr lang="zh-CN" altLang="zh-CN" sz="2200" dirty="0"/>
              <a:t>核心是通过机器学习、自然语言处理、知识图谱等技术，对全网数据</a:t>
            </a:r>
            <a:r>
              <a:rPr lang="zh-CN" altLang="zh-CN" sz="2200" dirty="0" smtClean="0"/>
              <a:t>、</a:t>
            </a:r>
            <a:r>
              <a:rPr lang="zh-CN" altLang="en-US" sz="2200" dirty="0"/>
              <a:t>财经</a:t>
            </a:r>
            <a:r>
              <a:rPr lang="zh-CN" altLang="zh-CN" sz="2200" dirty="0" smtClean="0"/>
              <a:t>资讯、</a:t>
            </a:r>
            <a:r>
              <a:rPr lang="zh-CN" altLang="zh-CN" sz="2200" dirty="0"/>
              <a:t>观点逻辑等信息进行自动化分析，从而有效提高分析师、基金经理等金融从业人员的工作效率和投研能力，为管理层提供高质量的研究报告</a:t>
            </a:r>
            <a:endParaRPr lang="en-US" sz="22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3368211934"/>
              </p:ext>
            </p:extLst>
          </p:nvPr>
        </p:nvGraphicFramePr>
        <p:xfrm>
          <a:off x="7087737" y="1628633"/>
          <a:ext cx="4535606" cy="454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427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783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smtClean="0"/>
              <a:t>训练集上的</a:t>
            </a:r>
            <a:r>
              <a:rPr lang="zh-CN" altLang="en-US" dirty="0"/>
              <a:t>混淆矩阵</a:t>
            </a:r>
            <a:endParaRPr lang="en-US" sz="2000" b="1" dirty="0">
              <a:latin typeface="仿宋" panose="02010609060101010101" charset="-122"/>
              <a:ea typeface="仿宋" panose="02010609060101010101" charset="-122"/>
            </a:endParaRPr>
          </a:p>
        </p:txBody>
      </p:sp>
      <p:pic>
        <p:nvPicPr>
          <p:cNvPr id="9" name="图片 8"/>
          <p:cNvPicPr>
            <a:picLocks noChangeAspect="1"/>
          </p:cNvPicPr>
          <p:nvPr/>
        </p:nvPicPr>
        <p:blipFill>
          <a:blip r:embed="rId3"/>
          <a:stretch>
            <a:fillRect/>
          </a:stretch>
        </p:blipFill>
        <p:spPr>
          <a:xfrm>
            <a:off x="3426157" y="1157270"/>
            <a:ext cx="8280000" cy="2647541"/>
          </a:xfrm>
          <a:prstGeom prst="rect">
            <a:avLst/>
          </a:prstGeom>
        </p:spPr>
      </p:pic>
      <p:pic>
        <p:nvPicPr>
          <p:cNvPr id="10" name="图片 9"/>
          <p:cNvPicPr>
            <a:picLocks noChangeAspect="1"/>
          </p:cNvPicPr>
          <p:nvPr/>
        </p:nvPicPr>
        <p:blipFill>
          <a:blip r:embed="rId4"/>
          <a:stretch>
            <a:fillRect/>
          </a:stretch>
        </p:blipFill>
        <p:spPr>
          <a:xfrm>
            <a:off x="3651984" y="3844481"/>
            <a:ext cx="4230213" cy="2880000"/>
          </a:xfrm>
          <a:prstGeom prst="rect">
            <a:avLst/>
          </a:prstGeom>
        </p:spPr>
      </p:pic>
    </p:spTree>
    <p:extLst>
      <p:ext uri="{BB962C8B-B14F-4D97-AF65-F5344CB8AC3E}">
        <p14:creationId xmlns:p14="http://schemas.microsoft.com/office/powerpoint/2010/main" val="2976019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783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dirty="0" smtClean="0">
                <a:latin typeface="+mn-ea"/>
              </a:rPr>
              <a:t>训练集上每个类别的</a:t>
            </a:r>
            <a:r>
              <a:rPr lang="en-US" altLang="zh-CN" dirty="0" smtClean="0">
                <a:latin typeface="+mn-ea"/>
              </a:rPr>
              <a:t>Precision, Recall, F1 Score</a:t>
            </a:r>
            <a:endParaRPr lang="en-US" sz="2000" b="1" dirty="0">
              <a:latin typeface="+mn-ea"/>
            </a:endParaRPr>
          </a:p>
        </p:txBody>
      </p:sp>
      <p:pic>
        <p:nvPicPr>
          <p:cNvPr id="7" name="图片 6"/>
          <p:cNvPicPr>
            <a:picLocks noChangeAspect="1"/>
          </p:cNvPicPr>
          <p:nvPr/>
        </p:nvPicPr>
        <p:blipFill>
          <a:blip r:embed="rId3"/>
          <a:stretch>
            <a:fillRect/>
          </a:stretch>
        </p:blipFill>
        <p:spPr>
          <a:xfrm>
            <a:off x="890143" y="1978068"/>
            <a:ext cx="10013677" cy="4232218"/>
          </a:xfrm>
          <a:prstGeom prst="rect">
            <a:avLst/>
          </a:prstGeom>
        </p:spPr>
      </p:pic>
    </p:spTree>
    <p:extLst>
      <p:ext uri="{BB962C8B-B14F-4D97-AF65-F5344CB8AC3E}">
        <p14:creationId xmlns:p14="http://schemas.microsoft.com/office/powerpoint/2010/main" val="23829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193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000" dirty="0" smtClean="0"/>
              <a:t>测试集上的正确率</a:t>
            </a:r>
            <a:endParaRPr lang="en-US" sz="24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1564943" y="1855574"/>
            <a:ext cx="6252665" cy="3490865"/>
          </a:xfrm>
          <a:prstGeom prst="rect">
            <a:avLst/>
          </a:prstGeom>
        </p:spPr>
      </p:pic>
      <p:sp>
        <p:nvSpPr>
          <p:cNvPr id="9" name="矩形 8"/>
          <p:cNvSpPr/>
          <p:nvPr/>
        </p:nvSpPr>
        <p:spPr>
          <a:xfrm>
            <a:off x="3797633" y="5632693"/>
            <a:ext cx="1787284" cy="369332"/>
          </a:xfrm>
          <a:prstGeom prst="rect">
            <a:avLst/>
          </a:prstGeom>
        </p:spPr>
        <p:txBody>
          <a:bodyPr wrap="none">
            <a:spAutoFit/>
          </a:bodyPr>
          <a:lstStyle/>
          <a:p>
            <a:r>
              <a:rPr lang="zh-CN" altLang="en-US" dirty="0"/>
              <a:t>score test 0.9642</a:t>
            </a:r>
          </a:p>
        </p:txBody>
      </p:sp>
    </p:spTree>
    <p:extLst>
      <p:ext uri="{BB962C8B-B14F-4D97-AF65-F5344CB8AC3E}">
        <p14:creationId xmlns:p14="http://schemas.microsoft.com/office/powerpoint/2010/main" val="20311098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783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000" dirty="0" smtClean="0"/>
              <a:t>测试集上的混淆矩阵</a:t>
            </a:r>
            <a:endParaRPr lang="en-US" sz="24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3680347" y="911051"/>
            <a:ext cx="7483379" cy="2564650"/>
          </a:xfrm>
          <a:prstGeom prst="rect">
            <a:avLst/>
          </a:prstGeom>
        </p:spPr>
      </p:pic>
      <p:pic>
        <p:nvPicPr>
          <p:cNvPr id="8" name="图片 7"/>
          <p:cNvPicPr>
            <a:picLocks noChangeAspect="1"/>
          </p:cNvPicPr>
          <p:nvPr/>
        </p:nvPicPr>
        <p:blipFill>
          <a:blip r:embed="rId4"/>
          <a:stretch>
            <a:fillRect/>
          </a:stretch>
        </p:blipFill>
        <p:spPr>
          <a:xfrm>
            <a:off x="3964108" y="3505659"/>
            <a:ext cx="4135443" cy="2880000"/>
          </a:xfrm>
          <a:prstGeom prst="rect">
            <a:avLst/>
          </a:prstGeom>
        </p:spPr>
      </p:pic>
    </p:spTree>
    <p:extLst>
      <p:ext uri="{BB962C8B-B14F-4D97-AF65-F5344CB8AC3E}">
        <p14:creationId xmlns:p14="http://schemas.microsoft.com/office/powerpoint/2010/main" val="2981023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2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32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3200" b="1" dirty="0">
                <a:solidFill>
                  <a:srgbClr val="A10032"/>
                </a:solidFill>
                <a:latin typeface="SimHei" panose="02010609060101010101" pitchFamily="49" charset="-122"/>
                <a:ea typeface="SimHei" panose="02010609060101010101" pitchFamily="49" charset="-122"/>
                <a:cs typeface="Times" charset="0"/>
              </a:rPr>
              <a:t>机器学习模型训练、评价与超参数调优</a:t>
            </a:r>
            <a:endParaRPr lang="en-US" altLang="en-US" sz="3200"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0783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000" dirty="0" smtClean="0"/>
              <a:t>测试集上每个类别的</a:t>
            </a:r>
            <a:r>
              <a:rPr lang="en-US" altLang="zh-CN" sz="2000" dirty="0" smtClean="0"/>
              <a:t>Precision, Recall, F1 Score</a:t>
            </a:r>
            <a:endParaRPr lang="en-US" sz="24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1136638" y="1868387"/>
            <a:ext cx="9630887" cy="3892094"/>
          </a:xfrm>
          <a:prstGeom prst="rect">
            <a:avLst/>
          </a:prstGeom>
        </p:spPr>
      </p:pic>
    </p:spTree>
    <p:extLst>
      <p:ext uri="{BB962C8B-B14F-4D97-AF65-F5344CB8AC3E}">
        <p14:creationId xmlns:p14="http://schemas.microsoft.com/office/powerpoint/2010/main" val="1393150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658421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40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40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4000" b="1" dirty="0" smtClean="0">
                <a:solidFill>
                  <a:srgbClr val="A10032"/>
                </a:solidFill>
                <a:latin typeface="SimHei" panose="02010609060101010101" pitchFamily="49" charset="-122"/>
                <a:ea typeface="SimHei" panose="02010609060101010101" pitchFamily="49" charset="-122"/>
                <a:cs typeface="Times" charset="0"/>
              </a:rPr>
              <a:t>模型持久化</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140807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900" dirty="0" smtClean="0">
                <a:latin typeface="等线" panose="02010600030101010101" pitchFamily="2" charset="-122"/>
                <a:ea typeface="等线" panose="02010600030101010101" pitchFamily="2" charset="-122"/>
              </a:rPr>
              <a:t>使用最优参数训练分类器</a:t>
            </a:r>
            <a:endParaRPr lang="en-US" altLang="zh-CN" sz="1900" dirty="0" smtClean="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Ø"/>
            </a:pPr>
            <a:r>
              <a:rPr lang="zh-CN" altLang="en-US" sz="1900" dirty="0" smtClean="0">
                <a:latin typeface="等线" panose="02010600030101010101" pitchFamily="2" charset="-122"/>
                <a:ea typeface="等线" panose="02010600030101010101" pitchFamily="2" charset="-122"/>
              </a:rPr>
              <a:t>把模型存盘</a:t>
            </a:r>
            <a:endParaRPr lang="en-US" altLang="zh-CN" sz="1900" dirty="0" smtClean="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Ø"/>
            </a:pPr>
            <a:r>
              <a:rPr lang="zh-CN" altLang="en-US" sz="1900" dirty="0" smtClean="0">
                <a:latin typeface="等线" panose="02010600030101010101" pitchFamily="2" charset="-122"/>
                <a:ea typeface="等线" panose="02010600030101010101" pitchFamily="2" charset="-122"/>
              </a:rPr>
              <a:t>重新装载模型到内存</a:t>
            </a:r>
            <a:endParaRPr lang="en-US" sz="1900"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3161731" y="2295960"/>
            <a:ext cx="8241043" cy="3963813"/>
          </a:xfrm>
          <a:prstGeom prst="rect">
            <a:avLst/>
          </a:prstGeom>
        </p:spPr>
      </p:pic>
    </p:spTree>
    <p:extLst>
      <p:ext uri="{BB962C8B-B14F-4D97-AF65-F5344CB8AC3E}">
        <p14:creationId xmlns:p14="http://schemas.microsoft.com/office/powerpoint/2010/main" val="1171032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40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40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4000" b="1" dirty="0" smtClean="0">
                <a:solidFill>
                  <a:srgbClr val="A10032"/>
                </a:solidFill>
                <a:latin typeface="SimHei" panose="02010609060101010101" pitchFamily="49" charset="-122"/>
                <a:ea typeface="SimHei" panose="02010609060101010101" pitchFamily="49" charset="-122"/>
                <a:cs typeface="Times" charset="0"/>
              </a:rPr>
              <a:t>模型持久化</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309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900" dirty="0">
                <a:latin typeface="等线" panose="02010600030101010101" pitchFamily="2" charset="-122"/>
                <a:ea typeface="等线" panose="02010600030101010101" pitchFamily="2" charset="-122"/>
              </a:rPr>
              <a:t>重新装载后的模型在训练集上的正确率</a:t>
            </a:r>
            <a:endParaRPr lang="en-US" altLang="zh-CN" sz="1900" dirty="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3"/>
          <a:stretch>
            <a:fillRect/>
          </a:stretch>
        </p:blipFill>
        <p:spPr>
          <a:xfrm>
            <a:off x="1790700" y="2000250"/>
            <a:ext cx="8610600" cy="2857500"/>
          </a:xfrm>
          <a:prstGeom prst="rect">
            <a:avLst/>
          </a:prstGeom>
        </p:spPr>
      </p:pic>
    </p:spTree>
    <p:extLst>
      <p:ext uri="{BB962C8B-B14F-4D97-AF65-F5344CB8AC3E}">
        <p14:creationId xmlns:p14="http://schemas.microsoft.com/office/powerpoint/2010/main" val="2914714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4000" b="1" dirty="0">
                <a:solidFill>
                  <a:srgbClr val="A10032"/>
                </a:solidFill>
                <a:latin typeface="SimHei" panose="02010609060101010101" pitchFamily="49" charset="-122"/>
                <a:ea typeface="SimHei" panose="02010609060101010101" pitchFamily="49" charset="-122"/>
                <a:cs typeface="Times" charset="0"/>
              </a:rPr>
              <a:t>量化交易实践</a:t>
            </a:r>
            <a:r>
              <a:rPr lang="en-US" altLang="zh-CN" sz="4000" b="1" dirty="0" smtClean="0">
                <a:solidFill>
                  <a:srgbClr val="A10032"/>
                </a:solidFill>
                <a:latin typeface="SimHei" panose="02010609060101010101" pitchFamily="49" charset="-122"/>
                <a:ea typeface="SimHei" panose="02010609060101010101" pitchFamily="49" charset="-122"/>
                <a:cs typeface="Times" charset="0"/>
              </a:rPr>
              <a:t>——</a:t>
            </a:r>
            <a:r>
              <a:rPr lang="zh-CN" altLang="en-US" sz="4000" b="1" dirty="0" smtClean="0">
                <a:solidFill>
                  <a:srgbClr val="A10032"/>
                </a:solidFill>
                <a:latin typeface="SimHei" panose="02010609060101010101" pitchFamily="49" charset="-122"/>
                <a:ea typeface="SimHei" panose="02010609060101010101" pitchFamily="49" charset="-122"/>
                <a:cs typeface="Times" charset="0"/>
              </a:rPr>
              <a:t>模型持久化</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3091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900" dirty="0" smtClean="0">
                <a:latin typeface="等线" panose="02010600030101010101" pitchFamily="2" charset="-122"/>
                <a:ea typeface="等线" panose="02010600030101010101" pitchFamily="2" charset="-122"/>
              </a:rPr>
              <a:t>重新装载后的模型在测试集上的正确率</a:t>
            </a:r>
            <a:endParaRPr lang="en-US" sz="1900" dirty="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3"/>
          <a:stretch>
            <a:fillRect/>
          </a:stretch>
        </p:blipFill>
        <p:spPr>
          <a:xfrm>
            <a:off x="666750" y="1790700"/>
            <a:ext cx="10858500" cy="3276600"/>
          </a:xfrm>
          <a:prstGeom prst="rect">
            <a:avLst/>
          </a:prstGeom>
        </p:spPr>
      </p:pic>
    </p:spTree>
    <p:extLst>
      <p:ext uri="{BB962C8B-B14F-4D97-AF65-F5344CB8AC3E}">
        <p14:creationId xmlns:p14="http://schemas.microsoft.com/office/powerpoint/2010/main" val="2580531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89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en-US" altLang="zh-CN" sz="3733" b="1" dirty="0" smtClean="0">
                <a:solidFill>
                  <a:srgbClr val="A10032"/>
                </a:solidFill>
                <a:latin typeface="SimHei" panose="02010609060101010101" pitchFamily="49" charset="-122"/>
                <a:ea typeface="SimHei" panose="02010609060101010101" pitchFamily="49" charset="-122"/>
                <a:cs typeface="Times" charset="0"/>
              </a:rPr>
              <a:t>Pause</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58381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smtClean="0"/>
              <a:t>Pause</a:t>
            </a:r>
            <a:endParaRPr lang="en-US" sz="20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200065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智慧金融的内涵</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401550" cy="4939814"/>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100" b="1" dirty="0"/>
              <a:t>4.</a:t>
            </a:r>
            <a:r>
              <a:rPr lang="zh-CN" altLang="zh-CN" sz="2100" b="1" dirty="0"/>
              <a:t>智能投</a:t>
            </a:r>
            <a:r>
              <a:rPr lang="zh-CN" altLang="zh-CN" sz="2100" b="1" dirty="0" smtClean="0"/>
              <a:t>顾</a:t>
            </a:r>
            <a:endParaRPr lang="en-US" altLang="zh-CN" sz="2100" b="1" dirty="0" smtClean="0"/>
          </a:p>
          <a:p>
            <a:pPr marL="742950" lvl="1" indent="-285750" algn="just">
              <a:lnSpc>
                <a:spcPct val="150000"/>
              </a:lnSpc>
              <a:buFont typeface="Wingdings" panose="05000000000000000000" pitchFamily="2" charset="2"/>
              <a:buChar char="Ø"/>
            </a:pPr>
            <a:r>
              <a:rPr lang="zh-CN" altLang="zh-CN" sz="2100" dirty="0" smtClean="0"/>
              <a:t>将</a:t>
            </a:r>
            <a:r>
              <a:rPr lang="zh-CN" altLang="zh-CN" sz="2100" dirty="0"/>
              <a:t>人工智能技术导入传统的理财顾问服务，依据客户的需求设定投资目的及风险承受度，通过计算机程序的算法，提供自动化的投资组合</a:t>
            </a:r>
            <a:r>
              <a:rPr lang="zh-CN" altLang="zh-CN" sz="2100" dirty="0" smtClean="0"/>
              <a:t>建议</a:t>
            </a:r>
            <a:endParaRPr lang="en-US" altLang="zh-CN" sz="2100" dirty="0" smtClean="0"/>
          </a:p>
          <a:p>
            <a:pPr marL="742950" lvl="1" indent="-285750" algn="just">
              <a:lnSpc>
                <a:spcPct val="150000"/>
              </a:lnSpc>
              <a:buFont typeface="Wingdings" panose="05000000000000000000" pitchFamily="2" charset="2"/>
              <a:buChar char="Ø"/>
            </a:pPr>
            <a:r>
              <a:rPr lang="zh-CN" altLang="zh-CN" sz="2100" dirty="0" smtClean="0"/>
              <a:t>通过</a:t>
            </a:r>
            <a:r>
              <a:rPr lang="zh-CN" altLang="zh-CN" sz="2100" dirty="0"/>
              <a:t>分析金融市场数据，可以研究股票、债券、期货、外汇等金融资产的价格走势和波动性，进行投资组合管理和风险</a:t>
            </a:r>
            <a:r>
              <a:rPr lang="zh-CN" altLang="zh-CN" sz="2100" dirty="0" smtClean="0"/>
              <a:t>控制</a:t>
            </a:r>
            <a:endParaRPr lang="en-US" altLang="zh-CN" sz="2100" dirty="0" smtClean="0"/>
          </a:p>
          <a:p>
            <a:pPr marL="742950" lvl="1" indent="-285750" algn="just">
              <a:lnSpc>
                <a:spcPct val="150000"/>
              </a:lnSpc>
              <a:buFont typeface="Wingdings" panose="05000000000000000000" pitchFamily="2" charset="2"/>
              <a:buChar char="Ø"/>
            </a:pPr>
            <a:r>
              <a:rPr lang="zh-CN" altLang="zh-CN" sz="2100" dirty="0" smtClean="0"/>
              <a:t>基于</a:t>
            </a:r>
            <a:r>
              <a:rPr lang="zh-CN" altLang="zh-CN" sz="2100" dirty="0"/>
              <a:t>人工智能的智能投顾，可以为投资者提供符合其风险偏好和投资目标的个性化投资建议</a:t>
            </a:r>
            <a:endParaRPr lang="en-US" sz="2100" b="1" dirty="0">
              <a:latin typeface="仿宋" panose="02010609060101010101" charset="-122"/>
              <a:ea typeface="仿宋" panose="02010609060101010101" charset="-122"/>
            </a:endParaRPr>
          </a:p>
        </p:txBody>
      </p:sp>
      <p:graphicFrame>
        <p:nvGraphicFramePr>
          <p:cNvPr id="6" name="图示 5"/>
          <p:cNvGraphicFramePr/>
          <p:nvPr>
            <p:extLst>
              <p:ext uri="{D42A27DB-BD31-4B8C-83A1-F6EECF244321}">
                <p14:modId xmlns:p14="http://schemas.microsoft.com/office/powerpoint/2010/main" val="1248253433"/>
              </p:ext>
            </p:extLst>
          </p:nvPr>
        </p:nvGraphicFramePr>
        <p:xfrm>
          <a:off x="7087737" y="1628633"/>
          <a:ext cx="4535606" cy="4544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1898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90</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450123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2000" b="1" dirty="0" err="1" smtClean="0"/>
              <a:t>PyAlgoTrade</a:t>
            </a:r>
            <a:r>
              <a:rPr lang="zh-CN" altLang="en-US" sz="2000" b="1" dirty="0" smtClean="0"/>
              <a:t>：</a:t>
            </a:r>
            <a:r>
              <a:rPr lang="zh-CN" altLang="en-US" sz="1900" dirty="0" smtClean="0"/>
              <a:t>是</a:t>
            </a:r>
            <a:r>
              <a:rPr lang="zh-CN" altLang="en-US" sz="1900" dirty="0"/>
              <a:t>一个量化交易回测</a:t>
            </a:r>
            <a:r>
              <a:rPr lang="en-US" altLang="zh-CN" sz="1900" dirty="0"/>
              <a:t>Python</a:t>
            </a:r>
            <a:r>
              <a:rPr lang="zh-CN" altLang="en-US" sz="1900" dirty="0" smtClean="0"/>
              <a:t>库</a:t>
            </a:r>
            <a:endParaRPr lang="zh-CN" altLang="en-US" sz="1900" dirty="0"/>
          </a:p>
          <a:p>
            <a:pPr marL="285750" indent="-285750" algn="just">
              <a:lnSpc>
                <a:spcPct val="150000"/>
              </a:lnSpc>
              <a:buFont typeface="Wingdings" panose="05000000000000000000" pitchFamily="2" charset="2"/>
              <a:buChar char="Ø"/>
            </a:pPr>
            <a:r>
              <a:rPr lang="en-US" altLang="zh-CN" sz="1900" dirty="0" err="1"/>
              <a:t>PyAlgoTrade</a:t>
            </a:r>
            <a:r>
              <a:rPr lang="zh-CN" altLang="en-US" sz="1900" dirty="0"/>
              <a:t>有</a:t>
            </a:r>
            <a:r>
              <a:rPr lang="en-US" altLang="zh-CN" sz="1900" dirty="0"/>
              <a:t>6</a:t>
            </a:r>
            <a:r>
              <a:rPr lang="zh-CN" altLang="en-US" sz="1900" dirty="0"/>
              <a:t>大组件，分别是策略</a:t>
            </a:r>
            <a:r>
              <a:rPr lang="en-US" altLang="zh-CN" sz="1900" dirty="0"/>
              <a:t>(</a:t>
            </a:r>
            <a:r>
              <a:rPr lang="en-US" altLang="zh-CN" sz="1900" dirty="0" smtClean="0"/>
              <a:t>strategy)</a:t>
            </a:r>
            <a:r>
              <a:rPr lang="zh-CN" altLang="en-US" sz="1900" dirty="0"/>
              <a:t>、数据源</a:t>
            </a:r>
            <a:r>
              <a:rPr lang="en-US" altLang="zh-CN" sz="1900" dirty="0"/>
              <a:t>(feed)</a:t>
            </a:r>
            <a:r>
              <a:rPr lang="zh-CN" altLang="en-US" sz="1900" dirty="0"/>
              <a:t>、经纪商</a:t>
            </a:r>
            <a:r>
              <a:rPr lang="en-US" altLang="zh-CN" sz="1900" dirty="0"/>
              <a:t>(</a:t>
            </a:r>
            <a:r>
              <a:rPr lang="en-US" altLang="zh-CN" sz="1900" dirty="0" smtClean="0"/>
              <a:t>broker)</a:t>
            </a:r>
            <a:r>
              <a:rPr lang="zh-CN" altLang="en-US" sz="1900" dirty="0"/>
              <a:t>、数据序列</a:t>
            </a:r>
            <a:r>
              <a:rPr lang="en-US" altLang="zh-CN" sz="1900" dirty="0"/>
              <a:t>(data series)</a:t>
            </a:r>
            <a:r>
              <a:rPr lang="zh-CN" altLang="en-US" sz="1900" dirty="0"/>
              <a:t>、技术分析指标</a:t>
            </a:r>
            <a:r>
              <a:rPr lang="en-US" altLang="zh-CN" sz="1900" dirty="0"/>
              <a:t>(technical)</a:t>
            </a:r>
            <a:r>
              <a:rPr lang="zh-CN" altLang="en-US" sz="1900" dirty="0"/>
              <a:t>、以及优化器</a:t>
            </a:r>
            <a:r>
              <a:rPr lang="en-US" altLang="zh-CN" sz="1900" dirty="0"/>
              <a:t>(optimizer</a:t>
            </a:r>
            <a:r>
              <a:rPr lang="en-US" altLang="zh-CN" sz="1900" dirty="0" smtClean="0"/>
              <a:t>)</a:t>
            </a:r>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1) </a:t>
            </a:r>
            <a:r>
              <a:rPr lang="zh-CN" altLang="en-US" sz="1900" dirty="0"/>
              <a:t>策略是交易模型的核心类，它决定何时买、何时卖、买卖多少等关键</a:t>
            </a:r>
            <a:r>
              <a:rPr lang="zh-CN" altLang="en-US" sz="1900" dirty="0" smtClean="0"/>
              <a:t>信息</a:t>
            </a:r>
            <a:endParaRPr lang="en-US" altLang="zh-CN" sz="1900" dirty="0" smtClean="0"/>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2) </a:t>
            </a:r>
            <a:r>
              <a:rPr lang="zh-CN" altLang="en-US" sz="1900" dirty="0"/>
              <a:t>在数据源方面，可以从</a:t>
            </a:r>
            <a:r>
              <a:rPr lang="en-US" altLang="zh-CN" sz="1900" dirty="0"/>
              <a:t>CSV</a:t>
            </a:r>
            <a:r>
              <a:rPr lang="zh-CN" altLang="en-US" sz="1900" dirty="0"/>
              <a:t>文件中加载数据推送给策略，对策略进行回</a:t>
            </a:r>
            <a:r>
              <a:rPr lang="zh-CN" altLang="en-US" sz="1900" dirty="0" smtClean="0"/>
              <a:t>测；也</a:t>
            </a:r>
            <a:r>
              <a:rPr lang="zh-CN" altLang="en-US" sz="1900" dirty="0"/>
              <a:t>可以利用</a:t>
            </a:r>
            <a:r>
              <a:rPr lang="en-US" altLang="zh-CN" sz="1900" dirty="0"/>
              <a:t>Twitter</a:t>
            </a:r>
            <a:r>
              <a:rPr lang="zh-CN" altLang="en-US" sz="1900" dirty="0"/>
              <a:t>数据源，读取</a:t>
            </a:r>
            <a:r>
              <a:rPr lang="en-US" altLang="zh-CN" sz="1900" dirty="0"/>
              <a:t>Twitter</a:t>
            </a:r>
            <a:r>
              <a:rPr lang="zh-CN" altLang="en-US" sz="1900" dirty="0"/>
              <a:t>的事件信息进行分析，继而辅助做出交易</a:t>
            </a:r>
            <a:r>
              <a:rPr lang="zh-CN" altLang="en-US" sz="1900" dirty="0" smtClean="0"/>
              <a:t>决策</a:t>
            </a:r>
            <a:endParaRPr lang="en-US" altLang="zh-CN" sz="1900" dirty="0" smtClean="0"/>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3) </a:t>
            </a:r>
            <a:r>
              <a:rPr lang="zh-CN" altLang="en-US" sz="1900" dirty="0"/>
              <a:t>经纪商模块负责执行</a:t>
            </a:r>
            <a:r>
              <a:rPr lang="zh-CN" altLang="en-US" sz="1900" dirty="0" smtClean="0"/>
              <a:t>订单</a:t>
            </a:r>
            <a:endParaRPr lang="en-US" altLang="zh-CN" sz="1900" dirty="0" smtClean="0"/>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4) Data Series </a:t>
            </a:r>
            <a:r>
              <a:rPr lang="zh-CN" altLang="en-US" sz="1900" dirty="0"/>
              <a:t>是用于管理时间序列的抽象类，价格数据就是时间序列</a:t>
            </a:r>
            <a:r>
              <a:rPr lang="zh-CN" altLang="en-US" sz="1900" dirty="0" smtClean="0"/>
              <a:t>信息</a:t>
            </a:r>
            <a:endParaRPr lang="en-US" altLang="zh-CN" sz="1900" dirty="0" smtClean="0"/>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5) Technical</a:t>
            </a:r>
            <a:r>
              <a:rPr lang="zh-CN" altLang="en-US" sz="1900" dirty="0"/>
              <a:t>模块用于计算技术分析指标，比如简单移动平均线</a:t>
            </a:r>
            <a:r>
              <a:rPr lang="en-US" altLang="zh-CN" sz="1900" dirty="0"/>
              <a:t>(SMA)</a:t>
            </a:r>
            <a:r>
              <a:rPr lang="zh-CN" altLang="en-US" sz="1900" dirty="0"/>
              <a:t>、相对强弱指标</a:t>
            </a:r>
            <a:r>
              <a:rPr lang="en-US" altLang="zh-CN" sz="1900" dirty="0"/>
              <a:t>(RSI)</a:t>
            </a:r>
            <a:r>
              <a:rPr lang="zh-CN" altLang="en-US" sz="1900" dirty="0" smtClean="0"/>
              <a:t>等</a:t>
            </a:r>
            <a:endParaRPr lang="en-US" altLang="zh-CN" sz="1900" dirty="0" smtClean="0"/>
          </a:p>
          <a:p>
            <a:pPr marL="742950" lvl="1" indent="-285750" algn="just">
              <a:lnSpc>
                <a:spcPct val="150000"/>
              </a:lnSpc>
              <a:buFont typeface="Wingdings" panose="05000000000000000000" pitchFamily="2" charset="2"/>
              <a:buChar char="Ø"/>
            </a:pPr>
            <a:r>
              <a:rPr lang="en-US" altLang="zh-CN" sz="1900" dirty="0" smtClean="0"/>
              <a:t>(</a:t>
            </a:r>
            <a:r>
              <a:rPr lang="en-US" altLang="zh-CN" sz="1900" dirty="0"/>
              <a:t>6) Optimizer</a:t>
            </a:r>
            <a:r>
              <a:rPr lang="zh-CN" altLang="en-US" sz="1900" dirty="0"/>
              <a:t>可以利用多线程、多节点，提高策略回测的效率</a:t>
            </a:r>
            <a:endParaRPr lang="en-US" sz="19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3440229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91</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212365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2200" dirty="0" smtClean="0"/>
              <a:t>交易策略构建基本思路</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继承</a:t>
            </a:r>
            <a:r>
              <a:rPr lang="en-US" altLang="zh-CN" sz="2200" dirty="0" err="1"/>
              <a:t>PyAlgoTrade</a:t>
            </a:r>
            <a:r>
              <a:rPr lang="zh-CN" altLang="zh-CN" sz="2200" dirty="0"/>
              <a:t>库的</a:t>
            </a:r>
            <a:r>
              <a:rPr lang="en-US" altLang="zh-CN" sz="2200" dirty="0" err="1"/>
              <a:t>BacktestingStrategy</a:t>
            </a:r>
            <a:r>
              <a:rPr lang="zh-CN" altLang="zh-CN" sz="2200" dirty="0"/>
              <a:t>类，派生出一个交易策略类</a:t>
            </a:r>
            <a:r>
              <a:rPr lang="en-US" altLang="zh-CN" sz="2200" dirty="0" err="1" smtClean="0"/>
              <a:t>MyTestStrategy</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装载</a:t>
            </a:r>
            <a:r>
              <a:rPr lang="zh-CN" altLang="en-US" sz="2200" dirty="0" smtClean="0"/>
              <a:t>前文</a:t>
            </a:r>
            <a:r>
              <a:rPr lang="zh-CN" altLang="zh-CN" sz="2200" dirty="0" smtClean="0"/>
              <a:t>所</a:t>
            </a:r>
            <a:r>
              <a:rPr lang="zh-CN" altLang="zh-CN" sz="2200" dirty="0"/>
              <a:t>述训练好的模型，进行交易</a:t>
            </a:r>
            <a:r>
              <a:rPr lang="zh-CN" altLang="zh-CN" sz="2200" dirty="0" smtClean="0"/>
              <a:t>决策</a:t>
            </a:r>
            <a:endParaRPr lang="en-US" altLang="zh-CN" sz="2200" dirty="0" smtClean="0"/>
          </a:p>
          <a:p>
            <a:pPr marL="742950" lvl="1" indent="-285750" algn="just">
              <a:lnSpc>
                <a:spcPct val="150000"/>
              </a:lnSpc>
              <a:buFont typeface="Wingdings" panose="05000000000000000000" pitchFamily="2" charset="2"/>
              <a:buChar char="Ø"/>
            </a:pPr>
            <a:r>
              <a:rPr lang="zh-CN" altLang="zh-CN" sz="2200" dirty="0" smtClean="0"/>
              <a:t>即</a:t>
            </a:r>
            <a:r>
              <a:rPr lang="zh-CN" altLang="zh-CN" sz="2200" dirty="0"/>
              <a:t>基于历史价格数据和各种技术指标，决定买入、卖出、还是不做动作</a:t>
            </a:r>
            <a:endParaRPr lang="en-US" sz="2200" b="1" dirty="0">
              <a:latin typeface="仿宋" panose="02010609060101010101" charset="-122"/>
              <a:ea typeface="仿宋" panose="02010609060101010101" charset="-122"/>
            </a:endParaRPr>
          </a:p>
        </p:txBody>
      </p:sp>
    </p:spTree>
    <p:extLst>
      <p:ext uri="{BB962C8B-B14F-4D97-AF65-F5344CB8AC3E}">
        <p14:creationId xmlns:p14="http://schemas.microsoft.com/office/powerpoint/2010/main" val="1472704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92</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10840123" cy="46096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dirty="0"/>
              <a:t>导入必要的</a:t>
            </a:r>
            <a:r>
              <a:rPr lang="en-US" altLang="zh-CN" dirty="0"/>
              <a:t>Python</a:t>
            </a:r>
            <a:r>
              <a:rPr lang="zh-CN" altLang="zh-CN" dirty="0"/>
              <a:t>库</a:t>
            </a:r>
            <a:endParaRPr lang="en-US" sz="2200" b="1" dirty="0">
              <a:latin typeface="仿宋" panose="02010609060101010101" charset="-122"/>
              <a:ea typeface="仿宋" panose="02010609060101010101" charset="-122"/>
            </a:endParaRPr>
          </a:p>
        </p:txBody>
      </p:sp>
      <p:sp>
        <p:nvSpPr>
          <p:cNvPr id="7" name="矩形 6"/>
          <p:cNvSpPr/>
          <p:nvPr/>
        </p:nvSpPr>
        <p:spPr>
          <a:xfrm>
            <a:off x="2483412" y="1797395"/>
            <a:ext cx="7997726" cy="4524315"/>
          </a:xfrm>
          <a:prstGeom prst="rect">
            <a:avLst/>
          </a:prstGeom>
          <a:solidFill>
            <a:schemeClr val="bg1">
              <a:lumMod val="95000"/>
            </a:schemeClr>
          </a:solidFill>
          <a:ln>
            <a:solidFill>
              <a:schemeClr val="accent1"/>
            </a:solidFill>
          </a:ln>
        </p:spPr>
        <p:txBody>
          <a:bodyPr wrap="square">
            <a:spAutoFit/>
          </a:bodyPr>
          <a:lstStyle/>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pyalgotrade.barfeed.csvfeed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GenericBarFeed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价格数据流</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pyalgotrade.bar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Frequency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Price Bar</a:t>
            </a:r>
            <a:r>
              <a:rPr lang="zh-CN" altLang="zh-CN" dirty="0" smtClean="0">
                <a:solidFill>
                  <a:srgbClr val="C00000"/>
                </a:solidFill>
                <a:latin typeface="Times New Roman" panose="02020603050405020304" pitchFamily="18" charset="0"/>
                <a:ea typeface="宋体" panose="02010600030101010101" pitchFamily="2" charset="-122"/>
                <a:cs typeface="Times New Roman" panose="02020603050405020304" pitchFamily="18" charset="0"/>
              </a:rPr>
              <a:t>频率</a:t>
            </a:r>
            <a:endPar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pyalgotrade.technical</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ma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移动平均</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strategy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交易策略</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pyalgotrade.stratanalyzer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returns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收益</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pyalgotrade.stratanalyzer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sharpe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夏普指数</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pyalgotrade.stratanalyzer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drawdown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最大回撤</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pyalgotrade.stratanalyzer</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trades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交易次数</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from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pyalgotrade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import plotter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历史回测结果的可视化</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import pandas as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二维表处理库</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import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numpy</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as np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数组处理库</a:t>
            </a:r>
          </a:p>
          <a:p>
            <a:pPr>
              <a:spcAft>
                <a:spcPts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import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talib</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as ta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技术分析库</a:t>
            </a:r>
          </a:p>
          <a:p>
            <a:r>
              <a:rPr lang="en-US" altLang="zh-CN" dirty="0">
                <a:latin typeface="Times New Roman" panose="02020603050405020304" pitchFamily="18" charset="0"/>
                <a:ea typeface="宋体" panose="02010600030101010101" pitchFamily="2" charset="-122"/>
              </a:rPr>
              <a:t>import pickle #</a:t>
            </a:r>
            <a:r>
              <a:rPr lang="zh-CN"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模型持久化库</a:t>
            </a:r>
            <a:endParaRPr lang="zh-CN" altLang="en-US" dirty="0">
              <a:solidFill>
                <a:srgbClr val="C00000"/>
              </a:solidFill>
            </a:endParaRPr>
          </a:p>
        </p:txBody>
      </p:sp>
    </p:spTree>
    <p:extLst>
      <p:ext uri="{BB962C8B-B14F-4D97-AF65-F5344CB8AC3E}">
        <p14:creationId xmlns:p14="http://schemas.microsoft.com/office/powerpoint/2010/main" val="1863789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93</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6528929" cy="563231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sz="1500" dirty="0" smtClean="0"/>
              <a:t>定义</a:t>
            </a:r>
            <a:r>
              <a:rPr lang="en-US" altLang="zh-CN" sz="1500" dirty="0" err="1"/>
              <a:t>MyTestStrategy</a:t>
            </a:r>
            <a:r>
              <a:rPr lang="zh-CN" altLang="zh-CN" sz="1500" dirty="0" smtClean="0"/>
              <a:t>类</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第一</a:t>
            </a:r>
            <a:r>
              <a:rPr lang="zh-CN" altLang="zh-CN" sz="1500" dirty="0"/>
              <a:t>个成员函数为初始化方法</a:t>
            </a:r>
            <a:r>
              <a:rPr lang="en-US" altLang="zh-CN" sz="1500" dirty="0"/>
              <a:t>__</a:t>
            </a:r>
            <a:r>
              <a:rPr lang="en-US" altLang="zh-CN" sz="1500" dirty="0" err="1"/>
              <a:t>init</a:t>
            </a:r>
            <a:r>
              <a:rPr lang="en-US" altLang="zh-CN" sz="1500" dirty="0"/>
              <a:t>__</a:t>
            </a:r>
            <a:r>
              <a:rPr lang="zh-CN" altLang="zh-CN" sz="1500" dirty="0"/>
              <a:t>，其参数有</a:t>
            </a:r>
            <a:r>
              <a:rPr lang="en-US" altLang="zh-CN" sz="1500" dirty="0"/>
              <a:t>self</a:t>
            </a:r>
            <a:r>
              <a:rPr lang="zh-CN" altLang="zh-CN" sz="1500" dirty="0"/>
              <a:t>、</a:t>
            </a:r>
            <a:r>
              <a:rPr lang="en-US" altLang="zh-CN" sz="1500" dirty="0"/>
              <a:t>feed</a:t>
            </a:r>
            <a:r>
              <a:rPr lang="zh-CN" altLang="zh-CN" sz="1500" dirty="0"/>
              <a:t>、</a:t>
            </a:r>
            <a:r>
              <a:rPr lang="en-US" altLang="zh-CN" sz="1500" dirty="0"/>
              <a:t>instrument</a:t>
            </a:r>
            <a:r>
              <a:rPr lang="zh-CN" altLang="zh-CN" sz="1500" dirty="0"/>
              <a:t>、</a:t>
            </a:r>
            <a:r>
              <a:rPr lang="en-US" altLang="zh-CN" sz="1500" dirty="0"/>
              <a:t>smaPeriod1</a:t>
            </a:r>
            <a:r>
              <a:rPr lang="zh-CN" altLang="zh-CN" sz="1500" dirty="0"/>
              <a:t>、</a:t>
            </a:r>
            <a:r>
              <a:rPr lang="en-US" altLang="zh-CN" sz="1500" dirty="0"/>
              <a:t>smaPeriod2</a:t>
            </a:r>
            <a:r>
              <a:rPr lang="zh-CN" altLang="zh-CN" sz="1500" dirty="0"/>
              <a:t>等，分别是初始化的对象本身、输入的测试数据</a:t>
            </a:r>
            <a:r>
              <a:rPr lang="en-US" altLang="zh-CN" sz="1500" dirty="0"/>
              <a:t>Daily Price</a:t>
            </a:r>
            <a:r>
              <a:rPr lang="zh-CN" altLang="zh-CN" sz="1500" dirty="0"/>
              <a:t>、股票代码、第一个周期移动平均的天数、第二个周期移动平均的</a:t>
            </a:r>
            <a:r>
              <a:rPr lang="zh-CN" altLang="zh-CN" sz="1500" dirty="0" smtClean="0"/>
              <a:t>天数</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在</a:t>
            </a:r>
            <a:r>
              <a:rPr lang="en-US" altLang="zh-CN" sz="1500" dirty="0"/>
              <a:t>__</a:t>
            </a:r>
            <a:r>
              <a:rPr lang="en-US" altLang="zh-CN" sz="1500" dirty="0" err="1"/>
              <a:t>init</a:t>
            </a:r>
            <a:r>
              <a:rPr lang="en-US" altLang="zh-CN" sz="1500" dirty="0"/>
              <a:t>__</a:t>
            </a:r>
            <a:r>
              <a:rPr lang="zh-CN" altLang="zh-CN" sz="1500" dirty="0"/>
              <a:t>方法中，首先调用父类的初始化方法，其中的</a:t>
            </a:r>
            <a:r>
              <a:rPr lang="en-US" altLang="zh-CN" sz="1500" dirty="0"/>
              <a:t>100000</a:t>
            </a:r>
            <a:r>
              <a:rPr lang="zh-CN" altLang="zh-CN" sz="1500" dirty="0"/>
              <a:t>为初始</a:t>
            </a:r>
            <a:r>
              <a:rPr lang="zh-CN" altLang="zh-CN" sz="1500" dirty="0" smtClean="0"/>
              <a:t>资金</a:t>
            </a:r>
            <a:r>
              <a:rPr lang="zh-CN" altLang="en-US" sz="1500" dirty="0" smtClean="0"/>
              <a:t>；</a:t>
            </a:r>
            <a:r>
              <a:rPr lang="zh-CN" altLang="zh-CN" sz="1500" dirty="0" smtClean="0"/>
              <a:t>记录</a:t>
            </a:r>
            <a:r>
              <a:rPr lang="en-US" altLang="zh-CN" sz="1500" dirty="0"/>
              <a:t>instrument</a:t>
            </a:r>
            <a:r>
              <a:rPr lang="zh-CN" altLang="zh-CN" sz="1500" dirty="0"/>
              <a:t>到成员变量</a:t>
            </a:r>
            <a:r>
              <a:rPr lang="en-US" altLang="zh-CN" sz="1500" dirty="0"/>
              <a:t>__instrument</a:t>
            </a:r>
            <a:r>
              <a:rPr lang="zh-CN" altLang="zh-CN" sz="1500" dirty="0"/>
              <a:t>中，设定成员变量</a:t>
            </a:r>
            <a:r>
              <a:rPr lang="en-US" altLang="zh-CN" sz="1500" dirty="0"/>
              <a:t>__position</a:t>
            </a:r>
            <a:r>
              <a:rPr lang="zh-CN" altLang="zh-CN" sz="1500" dirty="0"/>
              <a:t>为空，即股票为空，也就是目前没有购入任何</a:t>
            </a:r>
            <a:r>
              <a:rPr lang="zh-CN" altLang="zh-CN" sz="1500" dirty="0" smtClean="0"/>
              <a:t>股票</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从</a:t>
            </a:r>
            <a:r>
              <a:rPr lang="zh-CN" altLang="zh-CN" sz="1500" dirty="0"/>
              <a:t>输入数据</a:t>
            </a:r>
            <a:r>
              <a:rPr lang="en-US" altLang="zh-CN" sz="1500" dirty="0"/>
              <a:t>feed</a:t>
            </a:r>
            <a:r>
              <a:rPr lang="zh-CN" altLang="zh-CN" sz="1500" dirty="0"/>
              <a:t>中，找出</a:t>
            </a:r>
            <a:r>
              <a:rPr lang="en-US" altLang="zh-CN" sz="1500" dirty="0"/>
              <a:t>instrument</a:t>
            </a:r>
            <a:r>
              <a:rPr lang="zh-CN" altLang="zh-CN" sz="1500" dirty="0"/>
              <a:t>股票代码对应的价格数据，记录到</a:t>
            </a:r>
            <a:r>
              <a:rPr lang="en-US" altLang="zh-CN" sz="1500" dirty="0"/>
              <a:t>__prices</a:t>
            </a:r>
            <a:r>
              <a:rPr lang="zh-CN" altLang="zh-CN" sz="1500" dirty="0"/>
              <a:t>成员变量中，并且基于</a:t>
            </a:r>
            <a:r>
              <a:rPr lang="en-US" altLang="zh-CN" sz="1500" dirty="0"/>
              <a:t>__prices</a:t>
            </a:r>
            <a:r>
              <a:rPr lang="zh-CN" altLang="zh-CN" sz="1500" dirty="0"/>
              <a:t>成员变量计算短周期和长周期移动平均，放到成员变量</a:t>
            </a:r>
            <a:r>
              <a:rPr lang="en-US" altLang="zh-CN" sz="1500" dirty="0"/>
              <a:t>__sma1</a:t>
            </a:r>
            <a:r>
              <a:rPr lang="zh-CN" altLang="zh-CN" sz="1500" dirty="0"/>
              <a:t>和</a:t>
            </a:r>
            <a:r>
              <a:rPr lang="en-US" altLang="zh-CN" sz="1500" dirty="0"/>
              <a:t>__sma2</a:t>
            </a:r>
            <a:r>
              <a:rPr lang="zh-CN" altLang="zh-CN" sz="1500" dirty="0" smtClean="0"/>
              <a:t>中</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注意</a:t>
            </a:r>
            <a:r>
              <a:rPr lang="zh-CN" altLang="zh-CN" sz="1500" dirty="0"/>
              <a:t>，价格数据是以一个</a:t>
            </a:r>
            <a:r>
              <a:rPr lang="en-US" altLang="zh-CN" sz="1500" dirty="0"/>
              <a:t>Price Bar</a:t>
            </a:r>
            <a:r>
              <a:rPr lang="zh-CN" altLang="zh-CN" sz="1500" dirty="0"/>
              <a:t>一个</a:t>
            </a:r>
            <a:r>
              <a:rPr lang="en-US" altLang="zh-CN" sz="1500" dirty="0"/>
              <a:t>Price Bar</a:t>
            </a:r>
            <a:r>
              <a:rPr lang="zh-CN" altLang="zh-CN" sz="1500" dirty="0"/>
              <a:t>的形式传送给交易策略的</a:t>
            </a:r>
            <a:r>
              <a:rPr lang="en-US" altLang="zh-CN" sz="1500" dirty="0" err="1"/>
              <a:t>onBars</a:t>
            </a:r>
            <a:r>
              <a:rPr lang="zh-CN" altLang="zh-CN" sz="1500" dirty="0"/>
              <a:t>回调函数</a:t>
            </a:r>
            <a:r>
              <a:rPr lang="zh-CN" altLang="zh-CN" sz="1500" dirty="0" smtClean="0"/>
              <a:t>的</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接下来</a:t>
            </a:r>
            <a:r>
              <a:rPr lang="zh-CN" altLang="zh-CN" sz="1500" dirty="0"/>
              <a:t>，构造一个空的</a:t>
            </a:r>
            <a:r>
              <a:rPr lang="en-US" altLang="zh-CN" sz="1500" dirty="0"/>
              <a:t>Data Fame</a:t>
            </a:r>
            <a:r>
              <a:rPr lang="zh-CN" altLang="zh-CN" sz="1500" dirty="0"/>
              <a:t>，有</a:t>
            </a:r>
            <a:r>
              <a:rPr lang="en-US" altLang="zh-CN" sz="1500" dirty="0"/>
              <a:t>Open</a:t>
            </a:r>
            <a:r>
              <a:rPr lang="zh-CN" altLang="zh-CN" sz="1500" dirty="0"/>
              <a:t>、</a:t>
            </a:r>
            <a:r>
              <a:rPr lang="en-US" altLang="zh-CN" sz="1500" dirty="0"/>
              <a:t>High</a:t>
            </a:r>
            <a:r>
              <a:rPr lang="zh-CN" altLang="zh-CN" sz="1500" dirty="0"/>
              <a:t>、</a:t>
            </a:r>
            <a:r>
              <a:rPr lang="en-US" altLang="zh-CN" sz="1500" dirty="0"/>
              <a:t>Low</a:t>
            </a:r>
            <a:r>
              <a:rPr lang="zh-CN" altLang="zh-CN" sz="1500" dirty="0"/>
              <a:t>、</a:t>
            </a:r>
            <a:r>
              <a:rPr lang="en-US" altLang="zh-CN" sz="1500" dirty="0"/>
              <a:t>Close</a:t>
            </a:r>
            <a:r>
              <a:rPr lang="zh-CN" altLang="zh-CN" sz="1500" dirty="0"/>
              <a:t>、</a:t>
            </a:r>
            <a:r>
              <a:rPr lang="en-US" altLang="zh-CN" sz="1500" dirty="0"/>
              <a:t>Volume</a:t>
            </a:r>
            <a:r>
              <a:rPr lang="zh-CN" altLang="zh-CN" sz="1500" dirty="0"/>
              <a:t>等数据</a:t>
            </a:r>
            <a:r>
              <a:rPr lang="zh-CN" altLang="zh-CN" sz="1500" dirty="0" smtClean="0"/>
              <a:t>列</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把</a:t>
            </a:r>
            <a:r>
              <a:rPr lang="zh-CN" altLang="zh-CN" sz="1500" dirty="0"/>
              <a:t>上文保存的模型装载到内存中，准备使用</a:t>
            </a:r>
            <a:endParaRPr lang="en-US" sz="1500" b="1" dirty="0">
              <a:latin typeface="仿宋" panose="02010609060101010101" charset="-122"/>
              <a:ea typeface="仿宋" panose="02010609060101010101" charset="-122"/>
            </a:endParaRPr>
          </a:p>
        </p:txBody>
      </p:sp>
      <p:pic>
        <p:nvPicPr>
          <p:cNvPr id="8" name="图片 7"/>
          <p:cNvPicPr>
            <a:picLocks noChangeAspect="1"/>
          </p:cNvPicPr>
          <p:nvPr/>
        </p:nvPicPr>
        <p:blipFill>
          <a:blip r:embed="rId3"/>
          <a:stretch>
            <a:fillRect/>
          </a:stretch>
        </p:blipFill>
        <p:spPr>
          <a:xfrm>
            <a:off x="7444356" y="2335401"/>
            <a:ext cx="4204815" cy="3240000"/>
          </a:xfrm>
          <a:prstGeom prst="rect">
            <a:avLst/>
          </a:prstGeom>
        </p:spPr>
      </p:pic>
    </p:spTree>
    <p:extLst>
      <p:ext uri="{BB962C8B-B14F-4D97-AF65-F5344CB8AC3E}">
        <p14:creationId xmlns:p14="http://schemas.microsoft.com/office/powerpoint/2010/main" val="40351790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94</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378804" cy="383181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dirty="0" err="1"/>
              <a:t>MyTestStrategy</a:t>
            </a:r>
            <a:r>
              <a:rPr lang="zh-CN" altLang="zh-CN" dirty="0"/>
              <a:t>的一些回调函</a:t>
            </a:r>
            <a:r>
              <a:rPr lang="zh-CN" altLang="zh-CN" dirty="0" smtClean="0"/>
              <a:t>数</a:t>
            </a:r>
            <a:endParaRPr lang="en-US" altLang="zh-CN" dirty="0" smtClean="0"/>
          </a:p>
          <a:p>
            <a:pPr marL="742950" lvl="1" indent="-285750" algn="just">
              <a:lnSpc>
                <a:spcPct val="150000"/>
              </a:lnSpc>
              <a:buFont typeface="Wingdings" panose="05000000000000000000" pitchFamily="2" charset="2"/>
              <a:buChar char="Ø"/>
            </a:pPr>
            <a:r>
              <a:rPr lang="en-US" altLang="zh-CN" dirty="0" err="1" smtClean="0"/>
              <a:t>onEnterCanceled</a:t>
            </a:r>
            <a:r>
              <a:rPr lang="zh-CN" altLang="zh-CN" dirty="0"/>
              <a:t>函数在买入股票的订单被取消的时候，由</a:t>
            </a:r>
            <a:r>
              <a:rPr lang="en-US" altLang="zh-CN" dirty="0" err="1"/>
              <a:t>PyAlgoTrade</a:t>
            </a:r>
            <a:r>
              <a:rPr lang="zh-CN" altLang="zh-CN" dirty="0"/>
              <a:t>运行时</a:t>
            </a:r>
            <a:r>
              <a:rPr lang="en-US" altLang="zh-CN" dirty="0"/>
              <a:t>(Runtime)</a:t>
            </a:r>
            <a:r>
              <a:rPr lang="zh-CN" altLang="zh-CN" dirty="0"/>
              <a:t>回</a:t>
            </a:r>
            <a:r>
              <a:rPr lang="zh-CN" altLang="zh-CN" dirty="0" smtClean="0"/>
              <a:t>调</a:t>
            </a:r>
            <a:endParaRPr lang="en-US" altLang="zh-CN" dirty="0" smtClean="0"/>
          </a:p>
          <a:p>
            <a:pPr marL="742950" lvl="1" indent="-285750" algn="just">
              <a:lnSpc>
                <a:spcPct val="150000"/>
              </a:lnSpc>
              <a:buFont typeface="Wingdings" panose="05000000000000000000" pitchFamily="2" charset="2"/>
              <a:buChar char="Ø"/>
            </a:pPr>
            <a:r>
              <a:rPr lang="en-US" altLang="zh-CN" dirty="0" err="1" smtClean="0"/>
              <a:t>onExitOk</a:t>
            </a:r>
            <a:r>
              <a:rPr lang="zh-CN" altLang="zh-CN" dirty="0"/>
              <a:t>函数在卖出股票的订单被完全执行后，由</a:t>
            </a:r>
            <a:r>
              <a:rPr lang="en-US" altLang="zh-CN" dirty="0" err="1"/>
              <a:t>PyAlgoTrade</a:t>
            </a:r>
            <a:r>
              <a:rPr lang="zh-CN" altLang="zh-CN" dirty="0"/>
              <a:t>运行时</a:t>
            </a:r>
            <a:r>
              <a:rPr lang="en-US" altLang="zh-CN" dirty="0"/>
              <a:t>(Runtime)</a:t>
            </a:r>
            <a:r>
              <a:rPr lang="zh-CN" altLang="zh-CN" dirty="0"/>
              <a:t>回</a:t>
            </a:r>
            <a:r>
              <a:rPr lang="zh-CN" altLang="zh-CN" dirty="0" smtClean="0"/>
              <a:t>调</a:t>
            </a:r>
            <a:endParaRPr lang="en-US" altLang="zh-CN" dirty="0" smtClean="0"/>
          </a:p>
          <a:p>
            <a:pPr marL="1200150" lvl="2" indent="-285750" algn="just">
              <a:lnSpc>
                <a:spcPct val="150000"/>
              </a:lnSpc>
              <a:buFont typeface="Wingdings" panose="05000000000000000000" pitchFamily="2" charset="2"/>
              <a:buChar char="Ø"/>
            </a:pPr>
            <a:r>
              <a:rPr lang="zh-CN" altLang="zh-CN" dirty="0" smtClean="0"/>
              <a:t>这</a:t>
            </a:r>
            <a:r>
              <a:rPr lang="zh-CN" altLang="zh-CN" dirty="0"/>
              <a:t>两个函数都把当前持有的股票设置为</a:t>
            </a:r>
            <a:r>
              <a:rPr lang="zh-CN" altLang="zh-CN" dirty="0" smtClean="0"/>
              <a:t>空</a:t>
            </a:r>
            <a:endParaRPr lang="en-US" altLang="zh-CN" dirty="0" smtClean="0"/>
          </a:p>
          <a:p>
            <a:pPr marL="742950" lvl="1" indent="-285750" algn="just">
              <a:lnSpc>
                <a:spcPct val="150000"/>
              </a:lnSpc>
              <a:buFont typeface="Wingdings" panose="05000000000000000000" pitchFamily="2" charset="2"/>
              <a:buChar char="Ø"/>
            </a:pPr>
            <a:r>
              <a:rPr lang="en-US" altLang="zh-CN" dirty="0" err="1" smtClean="0"/>
              <a:t>onExitCanceled</a:t>
            </a:r>
            <a:r>
              <a:rPr lang="zh-CN" altLang="zh-CN" dirty="0"/>
              <a:t>函数在卖出股票的订单被取消的时候，由</a:t>
            </a:r>
            <a:r>
              <a:rPr lang="en-US" altLang="zh-CN" dirty="0" err="1"/>
              <a:t>PyAlgoTrade</a:t>
            </a:r>
            <a:r>
              <a:rPr lang="zh-CN" altLang="zh-CN" dirty="0"/>
              <a:t>运行时</a:t>
            </a:r>
            <a:r>
              <a:rPr lang="en-US" altLang="zh-CN" dirty="0"/>
              <a:t>(Runtime)</a:t>
            </a:r>
            <a:r>
              <a:rPr lang="zh-CN" altLang="zh-CN" dirty="0"/>
              <a:t>回调，在这里重新提交这个订单，即把被取消的订单再提交一次</a:t>
            </a:r>
            <a:endParaRPr lang="en-US" sz="1500" b="1" dirty="0">
              <a:latin typeface="仿宋" panose="02010609060101010101" charset="-122"/>
              <a:ea typeface="仿宋" panose="02010609060101010101" charset="-122"/>
            </a:endParaRPr>
          </a:p>
        </p:txBody>
      </p:sp>
      <p:sp>
        <p:nvSpPr>
          <p:cNvPr id="8" name="矩形 7"/>
          <p:cNvSpPr/>
          <p:nvPr/>
        </p:nvSpPr>
        <p:spPr>
          <a:xfrm>
            <a:off x="3368040" y="5451227"/>
            <a:ext cx="6096000" cy="923330"/>
          </a:xfrm>
          <a:prstGeom prst="rect">
            <a:avLst/>
          </a:prstGeom>
        </p:spPr>
        <p:txBody>
          <a:bodyPr>
            <a:spAutoFit/>
          </a:bodyPr>
          <a:lstStyle/>
          <a:p>
            <a:pPr marL="285750" indent="-285750" algn="just">
              <a:buFont typeface="Arial" panose="020B0604020202020204" pitchFamily="34" charset="0"/>
              <a:buChar char="•"/>
            </a:pPr>
            <a:r>
              <a:rPr lang="zh-CN" altLang="zh-CN" dirty="0">
                <a:latin typeface="+mn-ea"/>
                <a:cs typeface="Times New Roman" panose="02020603050405020304" pitchFamily="18" charset="0"/>
              </a:rPr>
              <a:t>代码里的</a:t>
            </a:r>
            <a:r>
              <a:rPr lang="en-US" altLang="zh-CN" dirty="0">
                <a:latin typeface="+mn-ea"/>
              </a:rPr>
              <a:t>getSMA1</a:t>
            </a:r>
            <a:r>
              <a:rPr lang="zh-CN" altLang="zh-CN" dirty="0">
                <a:latin typeface="+mn-ea"/>
                <a:cs typeface="Times New Roman" panose="02020603050405020304" pitchFamily="18" charset="0"/>
              </a:rPr>
              <a:t>和</a:t>
            </a:r>
            <a:r>
              <a:rPr lang="en-US" altLang="zh-CN" dirty="0">
                <a:latin typeface="+mn-ea"/>
              </a:rPr>
              <a:t>getSMA2</a:t>
            </a:r>
            <a:r>
              <a:rPr lang="zh-CN" altLang="zh-CN" dirty="0">
                <a:latin typeface="+mn-ea"/>
                <a:cs typeface="Times New Roman" panose="02020603050405020304" pitchFamily="18" charset="0"/>
              </a:rPr>
              <a:t>成员函数，分别返回</a:t>
            </a:r>
            <a:r>
              <a:rPr lang="en-US" altLang="zh-CN" dirty="0">
                <a:latin typeface="+mn-ea"/>
              </a:rPr>
              <a:t>__sma1</a:t>
            </a:r>
            <a:r>
              <a:rPr lang="zh-CN" altLang="zh-CN" dirty="0">
                <a:latin typeface="+mn-ea"/>
                <a:cs typeface="Times New Roman" panose="02020603050405020304" pitchFamily="18" charset="0"/>
              </a:rPr>
              <a:t>和</a:t>
            </a:r>
            <a:r>
              <a:rPr lang="en-US" altLang="zh-CN" dirty="0">
                <a:latin typeface="+mn-ea"/>
              </a:rPr>
              <a:t>__sma2</a:t>
            </a:r>
            <a:r>
              <a:rPr lang="zh-CN" altLang="zh-CN" dirty="0">
                <a:latin typeface="+mn-ea"/>
                <a:cs typeface="Times New Roman" panose="02020603050405020304" pitchFamily="18" charset="0"/>
              </a:rPr>
              <a:t>成员变量，即短周期移动平均和长周期移动平均的数据序列</a:t>
            </a:r>
            <a:endParaRPr lang="zh-CN" altLang="en-US" dirty="0">
              <a:latin typeface="+mn-ea"/>
            </a:endParaRPr>
          </a:p>
        </p:txBody>
      </p:sp>
      <p:pic>
        <p:nvPicPr>
          <p:cNvPr id="9" name="图片 8"/>
          <p:cNvPicPr>
            <a:picLocks noChangeAspect="1"/>
          </p:cNvPicPr>
          <p:nvPr/>
        </p:nvPicPr>
        <p:blipFill>
          <a:blip r:embed="rId3"/>
          <a:stretch>
            <a:fillRect/>
          </a:stretch>
        </p:blipFill>
        <p:spPr>
          <a:xfrm>
            <a:off x="7409933" y="1769660"/>
            <a:ext cx="4382230" cy="2959218"/>
          </a:xfrm>
          <a:prstGeom prst="rect">
            <a:avLst/>
          </a:prstGeom>
        </p:spPr>
      </p:pic>
    </p:spTree>
    <p:extLst>
      <p:ext uri="{BB962C8B-B14F-4D97-AF65-F5344CB8AC3E}">
        <p14:creationId xmlns:p14="http://schemas.microsoft.com/office/powerpoint/2010/main" val="2513855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95</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1" y="1264906"/>
            <a:ext cx="6574421" cy="5262979"/>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1600" dirty="0" err="1"/>
              <a:t>MyTestStrategy</a:t>
            </a:r>
            <a:r>
              <a:rPr lang="zh-CN" altLang="zh-CN" sz="1600" dirty="0" smtClean="0"/>
              <a:t>的</a:t>
            </a:r>
            <a:r>
              <a:rPr lang="en-US" altLang="zh-CN" sz="1600" dirty="0" err="1" smtClean="0"/>
              <a:t>OnBars</a:t>
            </a:r>
            <a:r>
              <a:rPr lang="zh-CN" altLang="zh-CN" sz="1600" dirty="0" smtClean="0"/>
              <a:t>回</a:t>
            </a:r>
            <a:r>
              <a:rPr lang="zh-CN" altLang="zh-CN" sz="1600" dirty="0"/>
              <a:t>调函</a:t>
            </a:r>
            <a:r>
              <a:rPr lang="zh-CN" altLang="zh-CN" sz="1600" dirty="0" smtClean="0"/>
              <a:t>数</a:t>
            </a:r>
            <a:r>
              <a:rPr lang="zh-CN" altLang="en-US" sz="1600" dirty="0" smtClean="0"/>
              <a:t>（</a:t>
            </a:r>
            <a:r>
              <a:rPr lang="en-US" altLang="zh-CN" sz="1600" dirty="0" smtClean="0"/>
              <a:t>1</a:t>
            </a:r>
            <a:r>
              <a:rPr lang="zh-CN" altLang="en-US" sz="1600" dirty="0" smtClean="0"/>
              <a:t>）</a:t>
            </a:r>
            <a:endParaRPr lang="en-US" altLang="zh-CN" sz="1600" dirty="0" smtClean="0"/>
          </a:p>
          <a:p>
            <a:pPr marL="742950" lvl="1" indent="-285750" algn="just">
              <a:lnSpc>
                <a:spcPct val="150000"/>
              </a:lnSpc>
              <a:buFont typeface="Wingdings" panose="05000000000000000000" pitchFamily="2" charset="2"/>
              <a:buChar char="Ø"/>
            </a:pPr>
            <a:r>
              <a:rPr lang="en-US" altLang="zh-CN" sz="1600" dirty="0" err="1" smtClean="0"/>
              <a:t>onBars</a:t>
            </a:r>
            <a:r>
              <a:rPr lang="zh-CN" altLang="zh-CN" sz="1600" dirty="0"/>
              <a:t>函数首先取得</a:t>
            </a:r>
            <a:r>
              <a:rPr lang="en-US" altLang="zh-CN" sz="1600" dirty="0"/>
              <a:t>__instrument</a:t>
            </a:r>
            <a:r>
              <a:rPr lang="zh-CN" altLang="zh-CN" sz="1600" dirty="0"/>
              <a:t>的当前</a:t>
            </a:r>
            <a:r>
              <a:rPr lang="en-US" altLang="zh-CN" sz="1600" dirty="0"/>
              <a:t>Price Bar</a:t>
            </a:r>
            <a:r>
              <a:rPr lang="zh-CN" altLang="zh-CN" sz="1600" dirty="0"/>
              <a:t>，然后提取日期、开盘价、最高价、最低价、收盘价和交易量</a:t>
            </a:r>
            <a:r>
              <a:rPr lang="zh-CN" altLang="zh-CN" sz="1600" dirty="0" smtClean="0"/>
              <a:t>等</a:t>
            </a:r>
            <a:endParaRPr lang="en-US" altLang="zh-CN" sz="1600" dirty="0" smtClean="0"/>
          </a:p>
          <a:p>
            <a:pPr marL="742950" lvl="1" indent="-285750" algn="just">
              <a:lnSpc>
                <a:spcPct val="150000"/>
              </a:lnSpc>
              <a:buFont typeface="Wingdings" panose="05000000000000000000" pitchFamily="2" charset="2"/>
              <a:buChar char="Ø"/>
            </a:pPr>
            <a:r>
              <a:rPr lang="zh-CN" altLang="zh-CN" sz="1600" dirty="0" smtClean="0"/>
              <a:t>接着</a:t>
            </a:r>
            <a:r>
              <a:rPr lang="zh-CN" altLang="zh-CN" sz="1600" dirty="0"/>
              <a:t>判断</a:t>
            </a:r>
            <a:r>
              <a:rPr lang="en-US" altLang="zh-CN" sz="1600" dirty="0" err="1"/>
              <a:t>df</a:t>
            </a:r>
            <a:r>
              <a:rPr lang="en-US" altLang="zh-CN" sz="1600" dirty="0"/>
              <a:t>(Data Frame)</a:t>
            </a:r>
            <a:r>
              <a:rPr lang="zh-CN" altLang="zh-CN" sz="1600" dirty="0"/>
              <a:t>成员变量的行</a:t>
            </a:r>
            <a:r>
              <a:rPr lang="zh-CN" altLang="zh-CN" sz="1600" dirty="0" smtClean="0"/>
              <a:t>数</a:t>
            </a:r>
            <a:r>
              <a:rPr lang="zh-CN" altLang="en-US" sz="1600" dirty="0" smtClean="0"/>
              <a:t>；</a:t>
            </a:r>
            <a:r>
              <a:rPr lang="zh-CN" altLang="zh-CN" sz="1600" dirty="0" smtClean="0"/>
              <a:t>如果</a:t>
            </a:r>
            <a:r>
              <a:rPr lang="zh-CN" altLang="zh-CN" sz="1600" dirty="0"/>
              <a:t>行数为</a:t>
            </a:r>
            <a:r>
              <a:rPr lang="en-US" altLang="zh-CN" sz="1600" dirty="0"/>
              <a:t>0</a:t>
            </a:r>
            <a:r>
              <a:rPr lang="zh-CN" altLang="zh-CN" sz="1600" dirty="0"/>
              <a:t>，那么用刚刚提取的日期、开盘价、最高价、最低价、收盘价和交易量构造一个</a:t>
            </a:r>
            <a:r>
              <a:rPr lang="en-US" altLang="zh-CN" sz="1600" dirty="0"/>
              <a:t>Data Fame</a:t>
            </a:r>
            <a:r>
              <a:rPr lang="zh-CN" altLang="zh-CN" sz="1600" dirty="0"/>
              <a:t>，替换</a:t>
            </a:r>
            <a:r>
              <a:rPr lang="en-US" altLang="zh-CN" sz="1600" dirty="0" err="1"/>
              <a:t>df</a:t>
            </a:r>
            <a:r>
              <a:rPr lang="zh-CN" altLang="zh-CN" sz="1600" dirty="0"/>
              <a:t>成员</a:t>
            </a:r>
            <a:r>
              <a:rPr lang="zh-CN" altLang="zh-CN" sz="1600" dirty="0" smtClean="0"/>
              <a:t>变量</a:t>
            </a:r>
            <a:endParaRPr lang="en-US" altLang="zh-CN" sz="1600" dirty="0" smtClean="0"/>
          </a:p>
          <a:p>
            <a:pPr marL="742950" lvl="1" indent="-285750" algn="just">
              <a:lnSpc>
                <a:spcPct val="150000"/>
              </a:lnSpc>
              <a:buFont typeface="Wingdings" panose="05000000000000000000" pitchFamily="2" charset="2"/>
              <a:buChar char="Ø"/>
            </a:pPr>
            <a:r>
              <a:rPr lang="zh-CN" altLang="zh-CN" sz="1600" dirty="0" smtClean="0"/>
              <a:t>如果</a:t>
            </a:r>
            <a:r>
              <a:rPr lang="zh-CN" altLang="zh-CN" sz="1600" dirty="0"/>
              <a:t>行数不为</a:t>
            </a:r>
            <a:r>
              <a:rPr lang="en-US" altLang="zh-CN" sz="1600" dirty="0"/>
              <a:t>0</a:t>
            </a:r>
            <a:r>
              <a:rPr lang="zh-CN" altLang="zh-CN" sz="1600" dirty="0"/>
              <a:t>，意味着</a:t>
            </a:r>
            <a:r>
              <a:rPr lang="en-US" altLang="zh-CN" sz="1600" dirty="0" err="1"/>
              <a:t>df</a:t>
            </a:r>
            <a:r>
              <a:rPr lang="zh-CN" altLang="zh-CN" sz="1600" dirty="0"/>
              <a:t>已经积攒了一定的价格数据</a:t>
            </a:r>
            <a:r>
              <a:rPr lang="zh-CN" altLang="zh-CN" sz="1600" dirty="0" smtClean="0"/>
              <a:t>行</a:t>
            </a:r>
            <a:r>
              <a:rPr lang="zh-CN" altLang="en-US" sz="1600" dirty="0" smtClean="0"/>
              <a:t>；</a:t>
            </a:r>
            <a:r>
              <a:rPr lang="zh-CN" altLang="zh-CN" sz="1600" dirty="0" smtClean="0"/>
              <a:t>那么</a:t>
            </a:r>
            <a:r>
              <a:rPr lang="zh-CN" altLang="zh-CN" sz="1600" dirty="0"/>
              <a:t>用刚刚提取的日期、开盘价、最高价、最低价、收盘价和交易量构造一个临时</a:t>
            </a:r>
            <a:r>
              <a:rPr lang="en-US" altLang="zh-CN" sz="1600" dirty="0"/>
              <a:t>Data Frame</a:t>
            </a:r>
            <a:r>
              <a:rPr lang="zh-CN" altLang="zh-CN" sz="1600" dirty="0"/>
              <a:t>，合并到已有的成员变量</a:t>
            </a:r>
            <a:r>
              <a:rPr lang="en-US" altLang="zh-CN" sz="1600" dirty="0" err="1"/>
              <a:t>df</a:t>
            </a:r>
            <a:r>
              <a:rPr lang="zh-CN" altLang="zh-CN" sz="1600" dirty="0"/>
              <a:t>的后边，也就是为</a:t>
            </a:r>
            <a:r>
              <a:rPr lang="en-US" altLang="zh-CN" sz="1600" dirty="0" err="1"/>
              <a:t>df</a:t>
            </a:r>
            <a:r>
              <a:rPr lang="zh-CN" altLang="zh-CN" sz="1600" dirty="0"/>
              <a:t>增加一个价格数据</a:t>
            </a:r>
            <a:r>
              <a:rPr lang="zh-CN" altLang="zh-CN" sz="1600" dirty="0" smtClean="0"/>
              <a:t>行</a:t>
            </a:r>
            <a:endParaRPr lang="en-US" altLang="zh-CN" sz="1600" dirty="0" smtClean="0"/>
          </a:p>
          <a:p>
            <a:pPr marL="742950" lvl="1" indent="-285750" algn="just">
              <a:lnSpc>
                <a:spcPct val="150000"/>
              </a:lnSpc>
              <a:buFont typeface="Wingdings" panose="05000000000000000000" pitchFamily="2" charset="2"/>
              <a:buChar char="Ø"/>
            </a:pPr>
            <a:r>
              <a:rPr lang="zh-CN" altLang="zh-CN" sz="1600" dirty="0" smtClean="0"/>
              <a:t>如果</a:t>
            </a:r>
            <a:r>
              <a:rPr lang="zh-CN" altLang="zh-CN" sz="1600" dirty="0"/>
              <a:t>成员变量</a:t>
            </a:r>
            <a:r>
              <a:rPr lang="en-US" altLang="zh-CN" sz="1600" dirty="0" err="1"/>
              <a:t>df</a:t>
            </a:r>
            <a:r>
              <a:rPr lang="zh-CN" altLang="zh-CN" sz="1600" dirty="0"/>
              <a:t>的价格数据行已经超过</a:t>
            </a:r>
            <a:r>
              <a:rPr lang="en-US" altLang="zh-CN" sz="1600" dirty="0"/>
              <a:t>34</a:t>
            </a:r>
            <a:r>
              <a:rPr lang="zh-CN" altLang="zh-CN" sz="1600" dirty="0"/>
              <a:t>行，那么把最后</a:t>
            </a:r>
            <a:r>
              <a:rPr lang="en-US" altLang="zh-CN" sz="1600" dirty="0"/>
              <a:t>34</a:t>
            </a:r>
            <a:r>
              <a:rPr lang="zh-CN" altLang="zh-CN" sz="1600" dirty="0"/>
              <a:t>行</a:t>
            </a:r>
            <a:r>
              <a:rPr lang="en-US" altLang="zh-CN" sz="1600" dirty="0"/>
              <a:t>(</a:t>
            </a:r>
            <a:r>
              <a:rPr lang="zh-CN" altLang="zh-CN" sz="1600" dirty="0"/>
              <a:t>请</a:t>
            </a:r>
            <a:r>
              <a:rPr lang="zh-CN" altLang="zh-CN" sz="1600" dirty="0" smtClean="0"/>
              <a:t>回顾</a:t>
            </a:r>
            <a:r>
              <a:rPr lang="zh-CN" altLang="en-US" sz="1600" dirty="0" smtClean="0"/>
              <a:t>前文</a:t>
            </a:r>
            <a:r>
              <a:rPr lang="zh-CN" altLang="zh-CN" sz="1600" dirty="0" smtClean="0"/>
              <a:t>，</a:t>
            </a:r>
            <a:r>
              <a:rPr lang="zh-CN" altLang="zh-CN" sz="1600" dirty="0"/>
              <a:t>我们需要积攒一定量的价格数据，才能计算各个技术指标，即在下标为</a:t>
            </a:r>
            <a:r>
              <a:rPr lang="en-US" altLang="zh-CN" sz="1600" dirty="0"/>
              <a:t>33</a:t>
            </a:r>
            <a:r>
              <a:rPr lang="zh-CN" altLang="zh-CN" sz="1600" dirty="0"/>
              <a:t>的行，也就是第</a:t>
            </a:r>
            <a:r>
              <a:rPr lang="en-US" altLang="zh-CN" sz="1600" dirty="0"/>
              <a:t>34</a:t>
            </a:r>
            <a:r>
              <a:rPr lang="zh-CN" altLang="zh-CN" sz="1600" dirty="0"/>
              <a:t>行，才是第一个有效的样本</a:t>
            </a:r>
            <a:r>
              <a:rPr lang="en-US" altLang="zh-CN" sz="1600" dirty="0"/>
              <a:t>)</a:t>
            </a:r>
            <a:r>
              <a:rPr lang="zh-CN" altLang="zh-CN" sz="1600" dirty="0"/>
              <a:t>拷贝出来，作为一个新的</a:t>
            </a:r>
            <a:r>
              <a:rPr lang="en-US" altLang="zh-CN" sz="1600" dirty="0"/>
              <a:t>Data Frame</a:t>
            </a:r>
            <a:r>
              <a:rPr lang="zh-CN" altLang="zh-CN" sz="1600" dirty="0"/>
              <a:t>即</a:t>
            </a:r>
            <a:r>
              <a:rPr lang="en-US" altLang="zh-CN" sz="1600" dirty="0" err="1"/>
              <a:t>df_test</a:t>
            </a:r>
            <a:endParaRPr lang="en-US" sz="2800" b="1" dirty="0">
              <a:latin typeface="仿宋" panose="02010609060101010101" charset="-122"/>
              <a:ea typeface="仿宋" panose="02010609060101010101" charset="-122"/>
            </a:endParaRPr>
          </a:p>
        </p:txBody>
      </p:sp>
      <p:pic>
        <p:nvPicPr>
          <p:cNvPr id="6" name="图片 5"/>
          <p:cNvPicPr>
            <a:picLocks noChangeAspect="1"/>
          </p:cNvPicPr>
          <p:nvPr/>
        </p:nvPicPr>
        <p:blipFill>
          <a:blip r:embed="rId3"/>
          <a:stretch>
            <a:fillRect/>
          </a:stretch>
        </p:blipFill>
        <p:spPr>
          <a:xfrm>
            <a:off x="7320814" y="1264905"/>
            <a:ext cx="4111637" cy="4899333"/>
          </a:xfrm>
          <a:prstGeom prst="rect">
            <a:avLst/>
          </a:prstGeom>
        </p:spPr>
      </p:pic>
    </p:spTree>
    <p:extLst>
      <p:ext uri="{BB962C8B-B14F-4D97-AF65-F5344CB8AC3E}">
        <p14:creationId xmlns:p14="http://schemas.microsoft.com/office/powerpoint/2010/main" val="151220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96</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378804" cy="530914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altLang="zh-CN" sz="1600" dirty="0" err="1"/>
              <a:t>MyTestStrategy</a:t>
            </a:r>
            <a:r>
              <a:rPr lang="zh-CN" altLang="zh-CN" sz="1600" dirty="0" smtClean="0"/>
              <a:t>的</a:t>
            </a:r>
            <a:r>
              <a:rPr lang="en-US" altLang="zh-CN" sz="1600" dirty="0" err="1" smtClean="0"/>
              <a:t>OnBars</a:t>
            </a:r>
            <a:r>
              <a:rPr lang="zh-CN" altLang="zh-CN" sz="1600" dirty="0" smtClean="0"/>
              <a:t>回</a:t>
            </a:r>
            <a:r>
              <a:rPr lang="zh-CN" altLang="zh-CN" sz="1600" dirty="0"/>
              <a:t>调函</a:t>
            </a:r>
            <a:r>
              <a:rPr lang="zh-CN" altLang="zh-CN" sz="1600" dirty="0" smtClean="0"/>
              <a:t>数</a:t>
            </a:r>
            <a:r>
              <a:rPr lang="zh-CN" altLang="en-US" sz="1600" dirty="0" smtClean="0"/>
              <a:t>（</a:t>
            </a:r>
            <a:r>
              <a:rPr lang="en-US" altLang="zh-CN" sz="1600" dirty="0" smtClean="0"/>
              <a:t>2</a:t>
            </a:r>
            <a:r>
              <a:rPr lang="zh-CN" altLang="en-US" sz="1600" dirty="0" smtClean="0"/>
              <a:t>）</a:t>
            </a:r>
            <a:endParaRPr lang="en-US" altLang="zh-CN" sz="1600" dirty="0" smtClean="0"/>
          </a:p>
          <a:p>
            <a:pPr marL="742950" lvl="1" indent="-285750" algn="just">
              <a:lnSpc>
                <a:spcPct val="150000"/>
              </a:lnSpc>
              <a:buFont typeface="Wingdings" panose="05000000000000000000" pitchFamily="2" charset="2"/>
              <a:buChar char="Ø"/>
            </a:pPr>
            <a:r>
              <a:rPr lang="zh-CN" altLang="zh-CN" sz="1500" dirty="0" smtClean="0"/>
              <a:t>计算</a:t>
            </a:r>
            <a:r>
              <a:rPr lang="en-US" altLang="zh-CN" sz="1500" dirty="0"/>
              <a:t>DIFF_1</a:t>
            </a:r>
            <a:r>
              <a:rPr lang="zh-CN" altLang="zh-CN" sz="1500" dirty="0"/>
              <a:t>、</a:t>
            </a:r>
            <a:r>
              <a:rPr lang="en-US" altLang="zh-CN" sz="1500" dirty="0"/>
              <a:t>DIFF_2</a:t>
            </a:r>
            <a:r>
              <a:rPr lang="zh-CN" altLang="zh-CN" sz="1500" dirty="0"/>
              <a:t>、</a:t>
            </a:r>
            <a:r>
              <a:rPr lang="en-US" altLang="zh-CN" sz="1500" dirty="0"/>
              <a:t>DIFF_3</a:t>
            </a:r>
            <a:r>
              <a:rPr lang="zh-CN" altLang="zh-CN" sz="1500" dirty="0"/>
              <a:t>、</a:t>
            </a:r>
            <a:r>
              <a:rPr lang="en-US" altLang="zh-CN" sz="1500" dirty="0"/>
              <a:t>MA13</a:t>
            </a:r>
            <a:r>
              <a:rPr lang="zh-CN" altLang="zh-CN" sz="1500" dirty="0"/>
              <a:t>、</a:t>
            </a:r>
            <a:r>
              <a:rPr lang="en-US" altLang="zh-CN" sz="1500" dirty="0"/>
              <a:t>MA33</a:t>
            </a:r>
            <a:r>
              <a:rPr lang="zh-CN" altLang="zh-CN" sz="1500" dirty="0"/>
              <a:t>、</a:t>
            </a:r>
            <a:r>
              <a:rPr lang="en-US" altLang="zh-CN" sz="1500" dirty="0"/>
              <a:t>MA13_MA33</a:t>
            </a:r>
            <a:r>
              <a:rPr lang="zh-CN" altLang="zh-CN" sz="1500" dirty="0"/>
              <a:t>、</a:t>
            </a:r>
            <a:r>
              <a:rPr lang="en-US" altLang="zh-CN" sz="1500" dirty="0"/>
              <a:t>EMA10</a:t>
            </a:r>
            <a:r>
              <a:rPr lang="zh-CN" altLang="zh-CN" sz="1500" dirty="0"/>
              <a:t>、</a:t>
            </a:r>
            <a:r>
              <a:rPr lang="en-US" altLang="zh-CN" sz="1500" dirty="0"/>
              <a:t>EMA30</a:t>
            </a:r>
            <a:r>
              <a:rPr lang="zh-CN" altLang="zh-CN" sz="1500" dirty="0"/>
              <a:t>、</a:t>
            </a:r>
            <a:r>
              <a:rPr lang="en-US" altLang="zh-CN" sz="1500" dirty="0"/>
              <a:t>EMA10_EMA30</a:t>
            </a:r>
            <a:r>
              <a:rPr lang="zh-CN" altLang="zh-CN" sz="1500" dirty="0"/>
              <a:t>、</a:t>
            </a:r>
            <a:r>
              <a:rPr lang="en-US" altLang="zh-CN" sz="1500" dirty="0"/>
              <a:t>MOM10</a:t>
            </a:r>
            <a:r>
              <a:rPr lang="zh-CN" altLang="zh-CN" sz="1500" dirty="0"/>
              <a:t>、</a:t>
            </a:r>
            <a:r>
              <a:rPr lang="en-US" altLang="zh-CN" sz="1500" dirty="0"/>
              <a:t>MOM30</a:t>
            </a:r>
            <a:r>
              <a:rPr lang="zh-CN" altLang="zh-CN" sz="1500" dirty="0"/>
              <a:t>、</a:t>
            </a:r>
            <a:r>
              <a:rPr lang="en-US" altLang="zh-CN" sz="1500" dirty="0"/>
              <a:t>MOM10_MOM30</a:t>
            </a:r>
            <a:r>
              <a:rPr lang="zh-CN" altLang="zh-CN" sz="1500" dirty="0"/>
              <a:t>、</a:t>
            </a:r>
            <a:r>
              <a:rPr lang="en-US" altLang="zh-CN" sz="1500" dirty="0"/>
              <a:t>RSI10</a:t>
            </a:r>
            <a:r>
              <a:rPr lang="zh-CN" altLang="zh-CN" sz="1500" dirty="0"/>
              <a:t>、</a:t>
            </a:r>
            <a:r>
              <a:rPr lang="en-US" altLang="zh-CN" sz="1500" dirty="0"/>
              <a:t>RSI30</a:t>
            </a:r>
            <a:r>
              <a:rPr lang="zh-CN" altLang="zh-CN" sz="1500" dirty="0"/>
              <a:t>、</a:t>
            </a:r>
            <a:r>
              <a:rPr lang="en-US" altLang="zh-CN" sz="1500" dirty="0"/>
              <a:t>K10</a:t>
            </a:r>
            <a:r>
              <a:rPr lang="zh-CN" altLang="zh-CN" sz="1500" dirty="0"/>
              <a:t>、</a:t>
            </a:r>
            <a:r>
              <a:rPr lang="en-US" altLang="zh-CN" sz="1500" dirty="0"/>
              <a:t>D10</a:t>
            </a:r>
            <a:r>
              <a:rPr lang="zh-CN" altLang="zh-CN" sz="1500" dirty="0"/>
              <a:t>、</a:t>
            </a:r>
            <a:r>
              <a:rPr lang="en-US" altLang="zh-CN" sz="1500" dirty="0"/>
              <a:t>K10_D10</a:t>
            </a:r>
            <a:r>
              <a:rPr lang="zh-CN" altLang="zh-CN" sz="1500" dirty="0"/>
              <a:t>、</a:t>
            </a:r>
            <a:r>
              <a:rPr lang="en-US" altLang="zh-CN" sz="1500" dirty="0"/>
              <a:t>K30</a:t>
            </a:r>
            <a:r>
              <a:rPr lang="zh-CN" altLang="zh-CN" sz="1500" dirty="0"/>
              <a:t>、</a:t>
            </a:r>
            <a:r>
              <a:rPr lang="en-US" altLang="zh-CN" sz="1500" dirty="0"/>
              <a:t>D30</a:t>
            </a:r>
            <a:r>
              <a:rPr lang="zh-CN" altLang="zh-CN" sz="1500" dirty="0"/>
              <a:t>、</a:t>
            </a:r>
            <a:r>
              <a:rPr lang="en-US" altLang="zh-CN" sz="1500" dirty="0"/>
              <a:t>K30_D30</a:t>
            </a:r>
            <a:r>
              <a:rPr lang="zh-CN" altLang="zh-CN" sz="1500" dirty="0"/>
              <a:t>等指标，加上</a:t>
            </a:r>
            <a:r>
              <a:rPr lang="en-US" altLang="zh-CN" sz="1500" dirty="0"/>
              <a:t>Open</a:t>
            </a:r>
            <a:r>
              <a:rPr lang="zh-CN" altLang="zh-CN" sz="1500" dirty="0"/>
              <a:t>、</a:t>
            </a:r>
            <a:r>
              <a:rPr lang="en-US" altLang="zh-CN" sz="1500" dirty="0"/>
              <a:t>High</a:t>
            </a:r>
            <a:r>
              <a:rPr lang="zh-CN" altLang="zh-CN" sz="1500" dirty="0"/>
              <a:t>、</a:t>
            </a:r>
            <a:r>
              <a:rPr lang="en-US" altLang="zh-CN" sz="1500" dirty="0"/>
              <a:t>Low</a:t>
            </a:r>
            <a:r>
              <a:rPr lang="zh-CN" altLang="zh-CN" sz="1500" dirty="0"/>
              <a:t>、</a:t>
            </a:r>
            <a:r>
              <a:rPr lang="en-US" altLang="zh-CN" sz="1500" dirty="0"/>
              <a:t>Close</a:t>
            </a:r>
            <a:r>
              <a:rPr lang="zh-CN" altLang="zh-CN" sz="1500" dirty="0"/>
              <a:t>、</a:t>
            </a:r>
            <a:r>
              <a:rPr lang="en-US" altLang="zh-CN" sz="1500" dirty="0"/>
              <a:t>Volume</a:t>
            </a:r>
            <a:r>
              <a:rPr lang="zh-CN" altLang="zh-CN" sz="1500" dirty="0"/>
              <a:t>等字段，总共</a:t>
            </a:r>
            <a:r>
              <a:rPr lang="en-US" altLang="zh-CN" sz="1500" dirty="0"/>
              <a:t>25</a:t>
            </a:r>
            <a:r>
              <a:rPr lang="zh-CN" altLang="zh-CN" sz="1500" dirty="0"/>
              <a:t>个</a:t>
            </a:r>
            <a:r>
              <a:rPr lang="zh-CN" altLang="zh-CN" sz="1500" dirty="0" smtClean="0"/>
              <a:t>字段</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这个</a:t>
            </a:r>
            <a:r>
              <a:rPr lang="zh-CN" altLang="zh-CN" sz="1500" dirty="0"/>
              <a:t>和训练模型的时候构造的技术指标是一样的，以便利用训练好的模型进行</a:t>
            </a:r>
            <a:r>
              <a:rPr lang="zh-CN" altLang="zh-CN" sz="1500" dirty="0" smtClean="0"/>
              <a:t>预测</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把</a:t>
            </a:r>
            <a:r>
              <a:rPr lang="en-US" altLang="zh-CN" sz="1500" dirty="0" err="1"/>
              <a:t>df_test</a:t>
            </a:r>
            <a:r>
              <a:rPr lang="zh-CN" altLang="zh-CN" sz="1500" dirty="0"/>
              <a:t>的最后一行即第</a:t>
            </a:r>
            <a:r>
              <a:rPr lang="en-US" altLang="zh-CN" sz="1500" dirty="0"/>
              <a:t>34</a:t>
            </a:r>
            <a:r>
              <a:rPr lang="zh-CN" altLang="zh-CN" sz="1500" dirty="0"/>
              <a:t>行切割下来作为</a:t>
            </a:r>
            <a:r>
              <a:rPr lang="en-US" altLang="zh-CN" sz="1500" dirty="0"/>
              <a:t>X</a:t>
            </a:r>
            <a:r>
              <a:rPr lang="zh-CN" altLang="zh-CN" sz="1500" dirty="0"/>
              <a:t>，输入装载好的模型</a:t>
            </a:r>
            <a:r>
              <a:rPr lang="en-US" altLang="zh-CN" sz="1500" dirty="0"/>
              <a:t>model</a:t>
            </a:r>
            <a:r>
              <a:rPr lang="zh-CN" altLang="zh-CN" sz="1500" dirty="0"/>
              <a:t>，让它做出预测，预测的结果为</a:t>
            </a:r>
            <a:r>
              <a:rPr lang="en-US" altLang="zh-CN" sz="1500" dirty="0"/>
              <a:t>1</a:t>
            </a:r>
            <a:r>
              <a:rPr lang="zh-CN" altLang="zh-CN" sz="1500" dirty="0"/>
              <a:t>买入、</a:t>
            </a:r>
            <a:r>
              <a:rPr lang="en-US" altLang="zh-CN" sz="1500" dirty="0"/>
              <a:t>-1</a:t>
            </a:r>
            <a:r>
              <a:rPr lang="zh-CN" altLang="zh-CN" sz="1500" dirty="0"/>
              <a:t>卖出、或者</a:t>
            </a:r>
            <a:r>
              <a:rPr lang="en-US" altLang="zh-CN" sz="1500" dirty="0"/>
              <a:t>0</a:t>
            </a:r>
            <a:r>
              <a:rPr lang="zh-CN" altLang="zh-CN" sz="1500" dirty="0"/>
              <a:t>不做</a:t>
            </a:r>
            <a:r>
              <a:rPr lang="zh-CN" altLang="zh-CN" sz="1500" dirty="0" smtClean="0"/>
              <a:t>动作</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根据</a:t>
            </a:r>
            <a:r>
              <a:rPr lang="zh-CN" altLang="zh-CN" sz="1500" dirty="0"/>
              <a:t>预测结果，如果是</a:t>
            </a:r>
            <a:r>
              <a:rPr lang="en-US" altLang="zh-CN" sz="1500" dirty="0"/>
              <a:t>0</a:t>
            </a:r>
            <a:r>
              <a:rPr lang="zh-CN" altLang="zh-CN" sz="1500" dirty="0"/>
              <a:t>，就什么都不</a:t>
            </a:r>
            <a:r>
              <a:rPr lang="zh-CN" altLang="zh-CN" sz="1500" dirty="0" smtClean="0"/>
              <a:t>做</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如果</a:t>
            </a:r>
            <a:r>
              <a:rPr lang="zh-CN" altLang="zh-CN" sz="1500" dirty="0"/>
              <a:t>预测结果是</a:t>
            </a:r>
            <a:r>
              <a:rPr lang="en-US" altLang="zh-CN" sz="1500" dirty="0"/>
              <a:t>1</a:t>
            </a:r>
            <a:r>
              <a:rPr lang="zh-CN" altLang="zh-CN" sz="1500" dirty="0"/>
              <a:t>，那么在没有股票的情况下，利用现有资金的</a:t>
            </a:r>
            <a:r>
              <a:rPr lang="en-US" altLang="zh-CN" sz="1500" dirty="0"/>
              <a:t>90%</a:t>
            </a:r>
            <a:r>
              <a:rPr lang="zh-CN" altLang="zh-CN" sz="1500" dirty="0"/>
              <a:t>除以股票价格，看看能够买多少股，然后买入股票，即做</a:t>
            </a:r>
            <a:r>
              <a:rPr lang="zh-CN" altLang="zh-CN" sz="1500" dirty="0" smtClean="0"/>
              <a:t>多</a:t>
            </a:r>
            <a:endParaRPr lang="en-US" altLang="zh-CN" sz="1500" dirty="0" smtClean="0"/>
          </a:p>
          <a:p>
            <a:pPr marL="742950" lvl="1" indent="-285750" algn="just">
              <a:lnSpc>
                <a:spcPct val="150000"/>
              </a:lnSpc>
              <a:buFont typeface="Wingdings" panose="05000000000000000000" pitchFamily="2" charset="2"/>
              <a:buChar char="Ø"/>
            </a:pPr>
            <a:r>
              <a:rPr lang="zh-CN" altLang="zh-CN" sz="1500" dirty="0" smtClean="0"/>
              <a:t>如果</a:t>
            </a:r>
            <a:r>
              <a:rPr lang="zh-CN" altLang="zh-CN" sz="1500" dirty="0"/>
              <a:t>预测结果是</a:t>
            </a:r>
            <a:r>
              <a:rPr lang="en-US" altLang="zh-CN" sz="1500" dirty="0"/>
              <a:t>-1</a:t>
            </a:r>
            <a:r>
              <a:rPr lang="zh-CN" altLang="zh-CN" sz="1500" dirty="0"/>
              <a:t>，那么如果目前有股票，那么把股票全部卖掉</a:t>
            </a:r>
            <a:endParaRPr lang="en-US" sz="1500" b="1" dirty="0">
              <a:latin typeface="仿宋" panose="02010609060101010101" charset="-122"/>
              <a:ea typeface="仿宋" panose="02010609060101010101" charset="-122"/>
            </a:endParaRPr>
          </a:p>
        </p:txBody>
      </p:sp>
      <p:pic>
        <p:nvPicPr>
          <p:cNvPr id="7" name="图片 6"/>
          <p:cNvPicPr>
            <a:picLocks noChangeAspect="1"/>
          </p:cNvPicPr>
          <p:nvPr/>
        </p:nvPicPr>
        <p:blipFill>
          <a:blip r:embed="rId3"/>
          <a:stretch>
            <a:fillRect/>
          </a:stretch>
        </p:blipFill>
        <p:spPr>
          <a:xfrm>
            <a:off x="7087086" y="1508441"/>
            <a:ext cx="4639680" cy="4680000"/>
          </a:xfrm>
          <a:prstGeom prst="rect">
            <a:avLst/>
          </a:prstGeom>
        </p:spPr>
      </p:pic>
    </p:spTree>
    <p:extLst>
      <p:ext uri="{BB962C8B-B14F-4D97-AF65-F5344CB8AC3E}">
        <p14:creationId xmlns:p14="http://schemas.microsoft.com/office/powerpoint/2010/main" val="4004092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97</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11249844" cy="87716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700" dirty="0" smtClean="0"/>
              <a:t>买卖的配对</a:t>
            </a:r>
            <a:endParaRPr lang="en-US" altLang="zh-CN" sz="1700" dirty="0" smtClean="0"/>
          </a:p>
          <a:p>
            <a:pPr marL="742950" lvl="1" indent="-285750" algn="just">
              <a:lnSpc>
                <a:spcPct val="150000"/>
              </a:lnSpc>
              <a:buFont typeface="Wingdings" panose="05000000000000000000" pitchFamily="2" charset="2"/>
              <a:buChar char="Ø"/>
            </a:pPr>
            <a:r>
              <a:rPr lang="zh-CN" altLang="zh-CN" sz="1700" dirty="0"/>
              <a:t>买入和卖出是配对的，即先买入后卖出</a:t>
            </a:r>
            <a:r>
              <a:rPr lang="en-US" altLang="zh-CN" sz="1700" dirty="0"/>
              <a:t>(</a:t>
            </a:r>
            <a:r>
              <a:rPr lang="zh-CN" altLang="zh-CN" sz="1700" dirty="0"/>
              <a:t>即做多</a:t>
            </a:r>
            <a:r>
              <a:rPr lang="en-US" altLang="zh-CN" sz="1700" dirty="0"/>
              <a:t>)</a:t>
            </a:r>
            <a:endParaRPr lang="en-US" sz="1700" b="1" dirty="0">
              <a:latin typeface="仿宋" panose="02010609060101010101" charset="-122"/>
              <a:ea typeface="仿宋" panose="02010609060101010101" charset="-122"/>
            </a:endParaRPr>
          </a:p>
        </p:txBody>
      </p:sp>
      <p:graphicFrame>
        <p:nvGraphicFramePr>
          <p:cNvPr id="6" name="表格 5"/>
          <p:cNvGraphicFramePr>
            <a:graphicFrameLocks noGrp="1"/>
          </p:cNvGraphicFramePr>
          <p:nvPr>
            <p:extLst/>
          </p:nvPr>
        </p:nvGraphicFramePr>
        <p:xfrm>
          <a:off x="751764" y="2244560"/>
          <a:ext cx="10515600" cy="4480560"/>
        </p:xfrm>
        <a:graphic>
          <a:graphicData uri="http://schemas.openxmlformats.org/drawingml/2006/table">
            <a:tbl>
              <a:tblPr firstRow="1" firstCol="1" bandRow="1">
                <a:tableStyleId>{5C22544A-7EE6-4342-B048-85BDC9FD1C3A}</a:tableStyleId>
              </a:tblPr>
              <a:tblGrid>
                <a:gridCol w="1968520">
                  <a:extLst>
                    <a:ext uri="{9D8B030D-6E8A-4147-A177-3AD203B41FA5}">
                      <a16:colId xmlns:a16="http://schemas.microsoft.com/office/drawing/2014/main" val="3023801901"/>
                    </a:ext>
                  </a:extLst>
                </a:gridCol>
                <a:gridCol w="4273540">
                  <a:extLst>
                    <a:ext uri="{9D8B030D-6E8A-4147-A177-3AD203B41FA5}">
                      <a16:colId xmlns:a16="http://schemas.microsoft.com/office/drawing/2014/main" val="1845454774"/>
                    </a:ext>
                  </a:extLst>
                </a:gridCol>
                <a:gridCol w="4273540">
                  <a:extLst>
                    <a:ext uri="{9D8B030D-6E8A-4147-A177-3AD203B41FA5}">
                      <a16:colId xmlns:a16="http://schemas.microsoft.com/office/drawing/2014/main" val="1936367779"/>
                    </a:ext>
                  </a:extLst>
                </a:gridCol>
              </a:tblGrid>
              <a:tr h="0">
                <a:tc>
                  <a:txBody>
                    <a:bodyPr/>
                    <a:lstStyle/>
                    <a:p>
                      <a:pPr algn="just">
                        <a:lnSpc>
                          <a:spcPct val="150000"/>
                        </a:lnSpc>
                        <a:spcAft>
                          <a:spcPts val="0"/>
                        </a:spcAft>
                      </a:pPr>
                      <a:r>
                        <a:rPr lang="zh-CN" sz="1400">
                          <a:effectLst/>
                        </a:rPr>
                        <a:t>序号</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预测的</a:t>
                      </a:r>
                      <a:r>
                        <a:rPr lang="en-US" sz="1400">
                          <a:effectLst/>
                        </a:rPr>
                        <a:t>action</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是否买卖</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7357500"/>
                  </a:ext>
                </a:extLst>
              </a:tr>
              <a:tr h="0">
                <a:tc>
                  <a:txBody>
                    <a:bodyPr/>
                    <a:lstStyle/>
                    <a:p>
                      <a:pPr algn="just">
                        <a:lnSpc>
                          <a:spcPct val="150000"/>
                        </a:lnSpc>
                        <a:spcAft>
                          <a:spcPts val="0"/>
                        </a:spcAft>
                      </a:pPr>
                      <a:r>
                        <a:rPr lang="en-US" sz="1400">
                          <a:effectLst/>
                        </a:rPr>
                        <a:t>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dirty="0" err="1">
                          <a:effectLst/>
                        </a:rPr>
                        <a:t>SelL</a:t>
                      </a:r>
                      <a:r>
                        <a:rPr lang="en-US" sz="1400" dirty="0">
                          <a:effectLst/>
                        </a:rPr>
                        <a:t> Signal = -1.0</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不卖出，因为开始没有股票</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3721564"/>
                  </a:ext>
                </a:extLst>
              </a:tr>
              <a:tr h="0">
                <a:tc>
                  <a:txBody>
                    <a:bodyPr/>
                    <a:lstStyle/>
                    <a:p>
                      <a:pPr algn="just">
                        <a:lnSpc>
                          <a:spcPct val="150000"/>
                        </a:lnSpc>
                        <a:spcAft>
                          <a:spcPts val="0"/>
                        </a:spcAft>
                      </a:pPr>
                      <a:r>
                        <a:rPr lang="en-US" sz="1400">
                          <a:effectLst/>
                        </a:rPr>
                        <a:t>2</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SelL Signal = -1.0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不卖出，因为开始没有股票</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7274682"/>
                  </a:ext>
                </a:extLst>
              </a:tr>
              <a:tr h="0">
                <a:tc>
                  <a:txBody>
                    <a:bodyPr/>
                    <a:lstStyle/>
                    <a:p>
                      <a:pPr algn="just">
                        <a:lnSpc>
                          <a:spcPct val="150000"/>
                        </a:lnSpc>
                        <a:spcAft>
                          <a:spcPts val="0"/>
                        </a:spcAft>
                      </a:pPr>
                      <a:r>
                        <a:rPr lang="en-US" sz="1400">
                          <a:effectLst/>
                        </a:rPr>
                        <a:t>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BUY Signal = 1.0</a:t>
                      </a:r>
                      <a:endParaRPr lang="zh-CN" sz="1400">
                        <a:effectLst/>
                      </a:endParaRPr>
                    </a:p>
                    <a:p>
                      <a:pPr algn="just">
                        <a:lnSpc>
                          <a:spcPct val="150000"/>
                        </a:lnSpc>
                        <a:spcAft>
                          <a:spcPts val="0"/>
                        </a:spcAft>
                      </a:pPr>
                      <a:r>
                        <a:rPr lang="en-US" sz="1400">
                          <a:effectLst/>
                        </a:rPr>
                        <a:t>BUY Action</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买入，用现金买股票</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2288000"/>
                  </a:ext>
                </a:extLst>
              </a:tr>
              <a:tr h="0">
                <a:tc>
                  <a:txBody>
                    <a:bodyPr/>
                    <a:lstStyle/>
                    <a:p>
                      <a:pPr algn="just">
                        <a:lnSpc>
                          <a:spcPct val="150000"/>
                        </a:lnSpc>
                        <a:spcAft>
                          <a:spcPts val="0"/>
                        </a:spcAft>
                      </a:pPr>
                      <a:r>
                        <a:rPr lang="en-US" sz="1400">
                          <a:effectLst/>
                        </a:rPr>
                        <a:t>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BUY Signal = 1.0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不买入，已经有股票，不再买入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354872"/>
                  </a:ext>
                </a:extLst>
              </a:tr>
              <a:tr h="0">
                <a:tc>
                  <a:txBody>
                    <a:bodyPr/>
                    <a:lstStyle/>
                    <a:p>
                      <a:pPr algn="just">
                        <a:lnSpc>
                          <a:spcPct val="150000"/>
                        </a:lnSpc>
                        <a:spcAft>
                          <a:spcPts val="0"/>
                        </a:spcAft>
                      </a:pPr>
                      <a:r>
                        <a:rPr lang="en-US" sz="1400">
                          <a:effectLst/>
                        </a:rPr>
                        <a:t>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SelL Signal = -1.0</a:t>
                      </a:r>
                      <a:endParaRPr lang="zh-CN" sz="1400">
                        <a:effectLst/>
                      </a:endParaRPr>
                    </a:p>
                    <a:p>
                      <a:pPr algn="just">
                        <a:lnSpc>
                          <a:spcPct val="150000"/>
                        </a:lnSpc>
                        <a:spcAft>
                          <a:spcPts val="0"/>
                        </a:spcAft>
                      </a:pPr>
                      <a:r>
                        <a:rPr lang="en-US" sz="1400">
                          <a:effectLst/>
                        </a:rPr>
                        <a:t>SELL Action</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卖出，卖出股票</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2789266"/>
                  </a:ext>
                </a:extLst>
              </a:tr>
              <a:tr h="0">
                <a:tc>
                  <a:txBody>
                    <a:bodyPr/>
                    <a:lstStyle/>
                    <a:p>
                      <a:pPr algn="just">
                        <a:lnSpc>
                          <a:spcPct val="150000"/>
                        </a:lnSpc>
                        <a:spcAft>
                          <a:spcPts val="0"/>
                        </a:spcAft>
                      </a:pPr>
                      <a:r>
                        <a:rPr lang="en-US" sz="1400">
                          <a:effectLst/>
                        </a:rPr>
                        <a:t>6</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SelL Signal = -1.0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不卖出，因为股票已经卖出</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7194762"/>
                  </a:ext>
                </a:extLst>
              </a:tr>
              <a:tr h="0">
                <a:tc>
                  <a:txBody>
                    <a:bodyPr/>
                    <a:lstStyle/>
                    <a:p>
                      <a:pPr algn="just">
                        <a:lnSpc>
                          <a:spcPct val="150000"/>
                        </a:lnSpc>
                        <a:spcAft>
                          <a:spcPts val="0"/>
                        </a:spcAft>
                      </a:pPr>
                      <a:r>
                        <a:rPr lang="en-US" sz="1400">
                          <a:effectLst/>
                        </a:rPr>
                        <a:t>7</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BUY Signal = 1.0</a:t>
                      </a:r>
                      <a:endParaRPr lang="zh-CN" sz="1400">
                        <a:effectLst/>
                      </a:endParaRPr>
                    </a:p>
                    <a:p>
                      <a:pPr algn="just">
                        <a:lnSpc>
                          <a:spcPct val="150000"/>
                        </a:lnSpc>
                        <a:spcAft>
                          <a:spcPts val="0"/>
                        </a:spcAft>
                      </a:pPr>
                      <a:r>
                        <a:rPr lang="en-US" sz="1400">
                          <a:effectLst/>
                        </a:rPr>
                        <a:t>BUY Action</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买入，用现金买股票</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1239362"/>
                  </a:ext>
                </a:extLst>
              </a:tr>
              <a:tr h="0">
                <a:tc>
                  <a:txBody>
                    <a:bodyPr/>
                    <a:lstStyle/>
                    <a:p>
                      <a:pPr algn="just">
                        <a:lnSpc>
                          <a:spcPct val="150000"/>
                        </a:lnSpc>
                        <a:spcAft>
                          <a:spcPts val="0"/>
                        </a:spcAft>
                      </a:pPr>
                      <a:r>
                        <a:rPr lang="en-US" sz="1400">
                          <a:effectLst/>
                        </a:rPr>
                        <a:t>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BUY Signal = 1.0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a:effectLst/>
                        </a:rPr>
                        <a:t>不买入，已经有股票，不再买入</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6834846"/>
                  </a:ext>
                </a:extLst>
              </a:tr>
              <a:tr h="0">
                <a:tc>
                  <a:txBody>
                    <a:bodyPr/>
                    <a:lstStyle/>
                    <a:p>
                      <a:pPr algn="just">
                        <a:lnSpc>
                          <a:spcPct val="150000"/>
                        </a:lnSpc>
                        <a:spcAft>
                          <a:spcPts val="0"/>
                        </a:spcAft>
                      </a:pPr>
                      <a:r>
                        <a:rPr lang="en-US" sz="1400">
                          <a:effectLst/>
                        </a:rPr>
                        <a:t>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en-US" sz="1400">
                          <a:effectLst/>
                        </a:rPr>
                        <a:t>SelL Signal = -1.0</a:t>
                      </a:r>
                      <a:endParaRPr lang="zh-CN" sz="1400">
                        <a:effectLst/>
                      </a:endParaRPr>
                    </a:p>
                    <a:p>
                      <a:pPr algn="just">
                        <a:lnSpc>
                          <a:spcPct val="150000"/>
                        </a:lnSpc>
                        <a:spcAft>
                          <a:spcPts val="0"/>
                        </a:spcAft>
                      </a:pPr>
                      <a:r>
                        <a:rPr lang="en-US" sz="1400">
                          <a:effectLst/>
                        </a:rPr>
                        <a:t>SELL Action</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1400" dirty="0">
                          <a:effectLst/>
                        </a:rPr>
                        <a:t>卖出，卖出股票</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25588444"/>
                  </a:ext>
                </a:extLst>
              </a:tr>
            </a:tbl>
          </a:graphicData>
        </a:graphic>
      </p:graphicFrame>
    </p:spTree>
    <p:extLst>
      <p:ext uri="{BB962C8B-B14F-4D97-AF65-F5344CB8AC3E}">
        <p14:creationId xmlns:p14="http://schemas.microsoft.com/office/powerpoint/2010/main" val="3014855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98</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343756" cy="4856009"/>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t>全局函数</a:t>
            </a:r>
            <a:r>
              <a:rPr lang="en-US" altLang="zh-CN" sz="1600" dirty="0" err="1" smtClean="0"/>
              <a:t>test_one_stock</a:t>
            </a:r>
            <a:r>
              <a:rPr lang="zh-CN" altLang="en-US" sz="1600" dirty="0" smtClean="0"/>
              <a:t>（</a:t>
            </a:r>
            <a:r>
              <a:rPr lang="en-US" altLang="zh-CN" sz="1600" dirty="0" smtClean="0"/>
              <a:t>1</a:t>
            </a:r>
            <a:r>
              <a:rPr lang="zh-CN" altLang="en-US" sz="1600" dirty="0" smtClean="0"/>
              <a:t>）</a:t>
            </a:r>
            <a:endParaRPr lang="en-US" altLang="zh-CN" sz="1600" dirty="0"/>
          </a:p>
          <a:p>
            <a:pPr marL="742950" lvl="1" indent="-285750" algn="just">
              <a:lnSpc>
                <a:spcPct val="150000"/>
              </a:lnSpc>
              <a:buFont typeface="Wingdings" panose="05000000000000000000" pitchFamily="2" charset="2"/>
              <a:buChar char="Ø"/>
            </a:pPr>
            <a:r>
              <a:rPr lang="zh-CN" altLang="en-US" sz="1600" dirty="0"/>
              <a:t>定义全局函数</a:t>
            </a:r>
            <a:r>
              <a:rPr lang="en-US" altLang="zh-CN" sz="1600" dirty="0" err="1"/>
              <a:t>test_one_stock</a:t>
            </a:r>
            <a:r>
              <a:rPr lang="zh-CN" altLang="en-US" sz="1600" dirty="0"/>
              <a:t>，这个函数有两个参数，分别是</a:t>
            </a:r>
            <a:r>
              <a:rPr lang="en-US" altLang="zh-CN" sz="1600" dirty="0" err="1"/>
              <a:t>stock_name</a:t>
            </a:r>
            <a:r>
              <a:rPr lang="zh-CN" altLang="en-US" sz="1600" dirty="0"/>
              <a:t>即股票代码，</a:t>
            </a:r>
            <a:r>
              <a:rPr lang="en-US" altLang="zh-CN" sz="1600" dirty="0" err="1"/>
              <a:t>stock_file_name</a:t>
            </a:r>
            <a:r>
              <a:rPr lang="zh-CN" altLang="en-US" sz="1600" dirty="0"/>
              <a:t>即股票价格数据文件。</a:t>
            </a:r>
          </a:p>
          <a:p>
            <a:pPr marL="742950" lvl="1" indent="-285750" algn="just">
              <a:lnSpc>
                <a:spcPct val="150000"/>
              </a:lnSpc>
              <a:buFont typeface="Wingdings" panose="05000000000000000000" pitchFamily="2" charset="2"/>
              <a:buChar char="Ø"/>
            </a:pPr>
            <a:r>
              <a:rPr lang="zh-CN" altLang="en-US" sz="1600" dirty="0"/>
              <a:t>在这个函数中，首先创建</a:t>
            </a:r>
            <a:r>
              <a:rPr lang="en-US" altLang="zh-CN" sz="1600" dirty="0" err="1"/>
              <a:t>GenericBarFeed</a:t>
            </a:r>
            <a:r>
              <a:rPr lang="zh-CN" altLang="en-US" sz="1600" dirty="0"/>
              <a:t>类的对象</a:t>
            </a:r>
            <a:r>
              <a:rPr lang="en-US" altLang="zh-CN" sz="1600" dirty="0"/>
              <a:t>feed</a:t>
            </a:r>
            <a:r>
              <a:rPr lang="zh-CN" altLang="en-US" sz="1600" dirty="0"/>
              <a:t>，然后从</a:t>
            </a:r>
            <a:r>
              <a:rPr lang="en-US" altLang="zh-CN" sz="1600" dirty="0" err="1"/>
              <a:t>stock_file_name</a:t>
            </a:r>
            <a:r>
              <a:rPr lang="zh-CN" altLang="en-US" sz="1600" dirty="0"/>
              <a:t>文件装载价格</a:t>
            </a:r>
            <a:r>
              <a:rPr lang="zh-CN" altLang="en-US" sz="1600" dirty="0" smtClean="0"/>
              <a:t>数据；设定</a:t>
            </a:r>
            <a:r>
              <a:rPr lang="zh-CN" altLang="en-US" sz="1600" dirty="0"/>
              <a:t>短周期为</a:t>
            </a:r>
            <a:r>
              <a:rPr lang="en-US" altLang="zh-CN" sz="1600" dirty="0"/>
              <a:t>13</a:t>
            </a:r>
            <a:r>
              <a:rPr lang="zh-CN" altLang="en-US" sz="1600" dirty="0"/>
              <a:t>天，长周期为</a:t>
            </a:r>
            <a:r>
              <a:rPr lang="en-US" altLang="zh-CN" sz="1600" dirty="0"/>
              <a:t>33</a:t>
            </a:r>
            <a:r>
              <a:rPr lang="zh-CN" altLang="en-US" sz="1600" dirty="0"/>
              <a:t>天，创建</a:t>
            </a:r>
            <a:r>
              <a:rPr lang="en-US" altLang="zh-CN" sz="1600" dirty="0" err="1"/>
              <a:t>MyTestStrategy</a:t>
            </a:r>
            <a:r>
              <a:rPr lang="zh-CN" altLang="en-US" sz="1600" dirty="0"/>
              <a:t>类的对象</a:t>
            </a:r>
            <a:r>
              <a:rPr lang="en-US" altLang="zh-CN" sz="1600" dirty="0" err="1" smtClean="0"/>
              <a:t>myTestStrategy</a:t>
            </a:r>
            <a:endParaRPr lang="en-US" altLang="zh-CN" sz="1600" dirty="0" smtClean="0"/>
          </a:p>
          <a:p>
            <a:pPr marL="742950" lvl="1" indent="-285750" algn="just">
              <a:lnSpc>
                <a:spcPct val="150000"/>
              </a:lnSpc>
              <a:buFont typeface="Wingdings" panose="05000000000000000000" pitchFamily="2" charset="2"/>
              <a:buChar char="Ø"/>
            </a:pPr>
            <a:r>
              <a:rPr lang="zh-CN" altLang="en-US" sz="1600" dirty="0" smtClean="0"/>
              <a:t>创建</a:t>
            </a:r>
            <a:r>
              <a:rPr lang="zh-CN" altLang="en-US" sz="1600" dirty="0"/>
              <a:t>收益分析器</a:t>
            </a:r>
            <a:r>
              <a:rPr lang="en-US" altLang="zh-CN" sz="1600" dirty="0" err="1"/>
              <a:t>returnsAnalyzer</a:t>
            </a:r>
            <a:r>
              <a:rPr lang="zh-CN" altLang="en-US" sz="1600" dirty="0"/>
              <a:t>、夏普指数分析器</a:t>
            </a:r>
            <a:r>
              <a:rPr lang="en-US" altLang="zh-CN" sz="1600" dirty="0" err="1"/>
              <a:t>sharpeRatioAnalyzer</a:t>
            </a:r>
            <a:r>
              <a:rPr lang="zh-CN" altLang="en-US" sz="1600" dirty="0"/>
              <a:t>、最大回撤分析器</a:t>
            </a:r>
            <a:r>
              <a:rPr lang="en-US" altLang="zh-CN" sz="1600" dirty="0" err="1"/>
              <a:t>drawdownAnalyzer</a:t>
            </a:r>
            <a:r>
              <a:rPr lang="zh-CN" altLang="en-US" sz="1600" dirty="0"/>
              <a:t>、交易次数分析器</a:t>
            </a:r>
            <a:r>
              <a:rPr lang="en-US" altLang="zh-CN" sz="1600" dirty="0" err="1"/>
              <a:t>tradesAnalyzer</a:t>
            </a:r>
            <a:r>
              <a:rPr lang="zh-CN" altLang="en-US" sz="1600" dirty="0"/>
              <a:t>，并且挂接</a:t>
            </a:r>
            <a:r>
              <a:rPr lang="en-US" altLang="zh-CN" sz="1600" dirty="0"/>
              <a:t>(attach)</a:t>
            </a:r>
            <a:r>
              <a:rPr lang="zh-CN" altLang="en-US" sz="1600" dirty="0"/>
              <a:t>到</a:t>
            </a:r>
            <a:r>
              <a:rPr lang="en-US" altLang="zh-CN" sz="1600" dirty="0" err="1"/>
              <a:t>myTestStrategy</a:t>
            </a:r>
            <a:r>
              <a:rPr lang="zh-CN" altLang="en-US" sz="1600" dirty="0" smtClean="0"/>
              <a:t>上</a:t>
            </a:r>
            <a:endParaRPr lang="en-US" altLang="zh-CN" sz="1600" dirty="0" smtClean="0"/>
          </a:p>
          <a:p>
            <a:pPr marL="742950" lvl="1" indent="-285750" algn="just">
              <a:lnSpc>
                <a:spcPct val="150000"/>
              </a:lnSpc>
              <a:buFont typeface="Wingdings" panose="05000000000000000000" pitchFamily="2" charset="2"/>
              <a:buChar char="Ø"/>
            </a:pPr>
            <a:r>
              <a:rPr lang="en-US" altLang="zh-CN" sz="1600" dirty="0" err="1" smtClean="0"/>
              <a:t>PyAlgoTrade</a:t>
            </a:r>
            <a:r>
              <a:rPr lang="zh-CN" altLang="en-US" sz="1600" dirty="0"/>
              <a:t>运行时不断地把价格数据一个</a:t>
            </a:r>
            <a:r>
              <a:rPr lang="en-US" altLang="zh-CN" sz="1600" dirty="0"/>
              <a:t>Price Bar</a:t>
            </a:r>
            <a:r>
              <a:rPr lang="zh-CN" altLang="en-US" sz="1600" dirty="0"/>
              <a:t>一个</a:t>
            </a:r>
            <a:r>
              <a:rPr lang="en-US" altLang="zh-CN" sz="1600" dirty="0"/>
              <a:t>Price Bar</a:t>
            </a:r>
            <a:r>
              <a:rPr lang="zh-CN" altLang="en-US" sz="1600" dirty="0"/>
              <a:t>馈入</a:t>
            </a:r>
            <a:r>
              <a:rPr lang="en-US" altLang="zh-CN" sz="1600" dirty="0" err="1"/>
              <a:t>myTestStrategy</a:t>
            </a:r>
            <a:r>
              <a:rPr lang="zh-CN" altLang="en-US" sz="1600" dirty="0"/>
              <a:t>，</a:t>
            </a:r>
            <a:r>
              <a:rPr lang="en-US" altLang="zh-CN" sz="1600" dirty="0" err="1"/>
              <a:t>myTestStrategy</a:t>
            </a:r>
            <a:r>
              <a:rPr lang="zh-CN" altLang="en-US" sz="1600" dirty="0"/>
              <a:t>交易策略开始运行起来，这些分析器会记录这些性能指标所需的基础</a:t>
            </a:r>
            <a:r>
              <a:rPr lang="zh-CN" altLang="en-US" sz="1600" dirty="0" smtClean="0"/>
              <a:t>数据</a:t>
            </a:r>
            <a:endParaRPr lang="zh-CN" altLang="en-US" sz="1600" dirty="0"/>
          </a:p>
        </p:txBody>
      </p:sp>
      <p:pic>
        <p:nvPicPr>
          <p:cNvPr id="7" name="图片 6"/>
          <p:cNvPicPr>
            <a:picLocks noChangeAspect="1"/>
          </p:cNvPicPr>
          <p:nvPr/>
        </p:nvPicPr>
        <p:blipFill>
          <a:blip r:embed="rId3"/>
          <a:stretch>
            <a:fillRect/>
          </a:stretch>
        </p:blipFill>
        <p:spPr>
          <a:xfrm>
            <a:off x="7031879" y="1688441"/>
            <a:ext cx="4699707" cy="4320000"/>
          </a:xfrm>
          <a:prstGeom prst="rect">
            <a:avLst/>
          </a:prstGeom>
        </p:spPr>
      </p:pic>
    </p:spTree>
    <p:extLst>
      <p:ext uri="{BB962C8B-B14F-4D97-AF65-F5344CB8AC3E}">
        <p14:creationId xmlns:p14="http://schemas.microsoft.com/office/powerpoint/2010/main" val="2567872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4413830-43C4-4E6A-BFA1-23BF2E782E38}"/>
              </a:ext>
            </a:extLst>
          </p:cNvPr>
          <p:cNvSpPr/>
          <p:nvPr/>
        </p:nvSpPr>
        <p:spPr>
          <a:xfrm>
            <a:off x="0" y="6579283"/>
            <a:ext cx="3368040" cy="278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a16="http://schemas.microsoft.com/office/drawing/2014/main" id="{E617DC13-FDC3-402C-A212-BE2B8AE03B70}"/>
              </a:ext>
            </a:extLst>
          </p:cNvPr>
          <p:cNvSpPr>
            <a:spLocks noGrp="1"/>
          </p:cNvSpPr>
          <p:nvPr>
            <p:ph type="sldNum" sz="quarter" idx="10"/>
          </p:nvPr>
        </p:nvSpPr>
        <p:spPr/>
        <p:txBody>
          <a:bodyPr/>
          <a:lstStyle/>
          <a:p>
            <a:pPr>
              <a:defRPr/>
            </a:pPr>
            <a:fld id="{FA3285AB-DA1D-144E-8D27-FA987D810A67}" type="slidenum">
              <a:rPr lang="en-US" altLang="en-US" sz="1333">
                <a:latin typeface="Segoe UI" panose="020B0502040204020203" pitchFamily="34" charset="0"/>
                <a:cs typeface="Segoe UI" panose="020B0502040204020203" pitchFamily="34" charset="0"/>
              </a:rPr>
              <a:pPr>
                <a:defRPr/>
              </a:pPr>
              <a:t>99</a:t>
            </a:fld>
            <a:endParaRPr lang="en-US" altLang="en-US" sz="1333" dirty="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44207221-ADC5-41B8-B97C-30B83564C9C4}"/>
              </a:ext>
            </a:extLst>
          </p:cNvPr>
          <p:cNvSpPr txBox="1">
            <a:spLocks/>
          </p:cNvSpPr>
          <p:nvPr/>
        </p:nvSpPr>
        <p:spPr>
          <a:xfrm>
            <a:off x="101600" y="-25400"/>
            <a:ext cx="10859625" cy="1143000"/>
          </a:xfrm>
          <a:prstGeom prst="rect">
            <a:avLst/>
          </a:prstGeom>
        </p:spPr>
        <p:txBody>
          <a:bodyPr vert="horz" lIns="121920" tIns="60960" rIns="121920" bIns="60960" rtlCol="0" anchor="ctr">
            <a:normAutofit fontScale="97500"/>
          </a:bodyPr>
          <a:lstStyle>
            <a:lvl1pPr algn="l" defTabSz="457200" rtl="0" eaLnBrk="1" latinLnBrk="0" hangingPunct="1">
              <a:spcBef>
                <a:spcPct val="0"/>
              </a:spcBef>
              <a:buNone/>
              <a:defRPr sz="4400" kern="1200">
                <a:solidFill>
                  <a:srgbClr val="1A3F7F"/>
                </a:solidFill>
                <a:latin typeface="+mj-lt"/>
                <a:ea typeface="+mj-ea"/>
                <a:cs typeface="+mj-cs"/>
              </a:defRPr>
            </a:lvl1pPr>
          </a:lstStyle>
          <a:p>
            <a:r>
              <a:rPr lang="zh-CN" altLang="en-US" sz="3733" b="1" dirty="0" smtClean="0">
                <a:solidFill>
                  <a:srgbClr val="A10032"/>
                </a:solidFill>
                <a:latin typeface="SimHei" panose="02010609060101010101" pitchFamily="49" charset="-122"/>
                <a:ea typeface="SimHei" panose="02010609060101010101" pitchFamily="49" charset="-122"/>
                <a:cs typeface="Times" charset="0"/>
              </a:rPr>
              <a:t>量化交易实践</a:t>
            </a:r>
            <a:r>
              <a:rPr lang="en-US" altLang="zh-CN" sz="3733" b="1" dirty="0" smtClean="0">
                <a:solidFill>
                  <a:srgbClr val="A10032"/>
                </a:solidFill>
                <a:latin typeface="SimHei" panose="02010609060101010101" pitchFamily="49" charset="-122"/>
                <a:ea typeface="SimHei" panose="02010609060101010101" pitchFamily="49" charset="-122"/>
                <a:cs typeface="Times" charset="0"/>
              </a:rPr>
              <a:t>——</a:t>
            </a:r>
            <a:r>
              <a:rPr lang="zh-CN" altLang="en-US" sz="3733" b="1" dirty="0">
                <a:solidFill>
                  <a:srgbClr val="A10032"/>
                </a:solidFill>
                <a:latin typeface="SimHei" panose="02010609060101010101" pitchFamily="49" charset="-122"/>
                <a:ea typeface="SimHei" panose="02010609060101010101" pitchFamily="49" charset="-122"/>
                <a:cs typeface="Times" charset="0"/>
              </a:rPr>
              <a:t>交易策略构建与评价</a:t>
            </a:r>
            <a:endParaRPr lang="en-US" altLang="en-US" sz="3733" b="1" dirty="0">
              <a:solidFill>
                <a:srgbClr val="A10032"/>
              </a:solidFill>
              <a:latin typeface="SimHei" panose="02010609060101010101" pitchFamily="49" charset="-122"/>
              <a:ea typeface="SimHei" panose="02010609060101010101" pitchFamily="49" charset="-122"/>
              <a:cs typeface="Times" charset="0"/>
            </a:endParaRPr>
          </a:p>
        </p:txBody>
      </p:sp>
      <p:sp>
        <p:nvSpPr>
          <p:cNvPr id="4" name="Rectangle 3"/>
          <p:cNvSpPr/>
          <p:nvPr/>
        </p:nvSpPr>
        <p:spPr>
          <a:xfrm>
            <a:off x="476922" y="1264906"/>
            <a:ext cx="6343756" cy="3785652"/>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t>全局函数</a:t>
            </a:r>
            <a:r>
              <a:rPr lang="en-US" altLang="zh-CN" sz="1600" dirty="0" err="1" smtClean="0"/>
              <a:t>test_one_stock</a:t>
            </a:r>
            <a:r>
              <a:rPr lang="zh-CN" altLang="en-US" sz="1600" dirty="0" smtClean="0"/>
              <a:t>（</a:t>
            </a:r>
            <a:r>
              <a:rPr lang="en-US" altLang="zh-CN" sz="1600" dirty="0" smtClean="0"/>
              <a:t>2</a:t>
            </a:r>
            <a:r>
              <a:rPr lang="zh-CN" altLang="en-US" sz="1600" dirty="0" smtClean="0"/>
              <a:t>）</a:t>
            </a:r>
            <a:endParaRPr lang="en-US" altLang="zh-CN" sz="1600" dirty="0"/>
          </a:p>
          <a:p>
            <a:pPr marL="742950" lvl="1" indent="-285750" algn="just">
              <a:lnSpc>
                <a:spcPct val="150000"/>
              </a:lnSpc>
              <a:buFont typeface="Wingdings" panose="05000000000000000000" pitchFamily="2" charset="2"/>
              <a:buChar char="Ø"/>
            </a:pPr>
            <a:r>
              <a:rPr lang="zh-CN" altLang="zh-CN" sz="1600" dirty="0" smtClean="0"/>
              <a:t>接着</a:t>
            </a:r>
            <a:r>
              <a:rPr lang="zh-CN" altLang="zh-CN" sz="1600" dirty="0"/>
              <a:t>，为</a:t>
            </a:r>
            <a:r>
              <a:rPr lang="en-US" altLang="zh-CN" sz="1600" dirty="0" err="1"/>
              <a:t>myTestStrategy</a:t>
            </a:r>
            <a:r>
              <a:rPr lang="zh-CN" altLang="zh-CN" sz="1600" dirty="0"/>
              <a:t>创建一个绘图对象</a:t>
            </a:r>
            <a:r>
              <a:rPr lang="en-US" altLang="zh-CN" sz="1600" dirty="0" err="1" smtClean="0"/>
              <a:t>plt</a:t>
            </a:r>
            <a:r>
              <a:rPr lang="zh-CN" altLang="en-US" sz="1600" dirty="0" smtClean="0"/>
              <a:t>；</a:t>
            </a:r>
            <a:r>
              <a:rPr lang="zh-CN" altLang="zh-CN" sz="1600" dirty="0" smtClean="0"/>
              <a:t>绘图</a:t>
            </a:r>
            <a:r>
              <a:rPr lang="zh-CN" altLang="zh-CN" sz="1600" dirty="0"/>
              <a:t>对象的第一个子图，显示</a:t>
            </a:r>
            <a:r>
              <a:rPr lang="en-US" altLang="zh-CN" sz="1600" dirty="0"/>
              <a:t>Close</a:t>
            </a:r>
            <a:r>
              <a:rPr lang="zh-CN" altLang="zh-CN" sz="1600" dirty="0"/>
              <a:t>价格序列，以及买点、</a:t>
            </a:r>
            <a:r>
              <a:rPr lang="zh-CN" altLang="zh-CN" sz="1600" dirty="0" smtClean="0"/>
              <a:t>卖点</a:t>
            </a:r>
            <a:r>
              <a:rPr lang="zh-CN" altLang="en-US" sz="1600" dirty="0" smtClean="0"/>
              <a:t>；</a:t>
            </a:r>
            <a:r>
              <a:rPr lang="zh-CN" altLang="zh-CN" sz="1600" dirty="0" smtClean="0"/>
              <a:t>在</a:t>
            </a:r>
            <a:r>
              <a:rPr lang="en-US" altLang="zh-CN" sz="1600" dirty="0"/>
              <a:t>Close</a:t>
            </a:r>
            <a:r>
              <a:rPr lang="zh-CN" altLang="zh-CN" sz="1600" dirty="0"/>
              <a:t>价格子图上，显示</a:t>
            </a:r>
            <a:r>
              <a:rPr lang="en-US" altLang="zh-CN" sz="1600" dirty="0"/>
              <a:t>SMA1</a:t>
            </a:r>
            <a:r>
              <a:rPr lang="zh-CN" altLang="zh-CN" sz="1600" dirty="0"/>
              <a:t>即短周期移动平均，以及显示</a:t>
            </a:r>
            <a:r>
              <a:rPr lang="en-US" altLang="zh-CN" sz="1600" dirty="0"/>
              <a:t>SMA2</a:t>
            </a:r>
            <a:r>
              <a:rPr lang="zh-CN" altLang="zh-CN" sz="1600" dirty="0"/>
              <a:t>即长周期移动</a:t>
            </a:r>
            <a:r>
              <a:rPr lang="zh-CN" altLang="zh-CN" sz="1600" dirty="0" smtClean="0"/>
              <a:t>平均</a:t>
            </a:r>
            <a:r>
              <a:rPr lang="zh-CN" altLang="en-US" sz="1600" dirty="0" smtClean="0"/>
              <a:t>；</a:t>
            </a:r>
            <a:r>
              <a:rPr lang="zh-CN" altLang="zh-CN" sz="1600" dirty="0" smtClean="0"/>
              <a:t>第二</a:t>
            </a:r>
            <a:r>
              <a:rPr lang="zh-CN" altLang="zh-CN" sz="1600" dirty="0"/>
              <a:t>个子图为</a:t>
            </a:r>
            <a:r>
              <a:rPr lang="en-US" altLang="zh-CN" sz="1600" dirty="0"/>
              <a:t>Simple returns</a:t>
            </a:r>
            <a:r>
              <a:rPr lang="zh-CN" altLang="zh-CN" sz="1600" dirty="0"/>
              <a:t>，即每次买卖的</a:t>
            </a:r>
            <a:r>
              <a:rPr lang="zh-CN" altLang="zh-CN" sz="1600" dirty="0" smtClean="0"/>
              <a:t>盈亏</a:t>
            </a:r>
            <a:r>
              <a:rPr lang="zh-CN" altLang="en-US" sz="1600" dirty="0" smtClean="0"/>
              <a:t>；</a:t>
            </a:r>
            <a:r>
              <a:rPr lang="zh-CN" altLang="zh-CN" sz="1600" dirty="0" smtClean="0"/>
              <a:t>第三</a:t>
            </a:r>
            <a:r>
              <a:rPr lang="zh-CN" altLang="zh-CN" sz="1600" dirty="0"/>
              <a:t>个子图为浮动的资产</a:t>
            </a:r>
            <a:r>
              <a:rPr lang="zh-CN" altLang="zh-CN" sz="1600" dirty="0" smtClean="0"/>
              <a:t>净值</a:t>
            </a:r>
            <a:endParaRPr lang="en-US" altLang="zh-CN" sz="1600" dirty="0" smtClean="0"/>
          </a:p>
          <a:p>
            <a:pPr marL="742950" lvl="1" indent="-285750" algn="just">
              <a:lnSpc>
                <a:spcPct val="150000"/>
              </a:lnSpc>
              <a:buFont typeface="Wingdings" panose="05000000000000000000" pitchFamily="2" charset="2"/>
              <a:buChar char="Ø"/>
            </a:pPr>
            <a:r>
              <a:rPr lang="zh-CN" altLang="zh-CN" sz="1600" dirty="0" smtClean="0"/>
              <a:t>最后</a:t>
            </a:r>
            <a:r>
              <a:rPr lang="zh-CN" altLang="zh-CN" sz="1600" dirty="0"/>
              <a:t>调用</a:t>
            </a:r>
            <a:r>
              <a:rPr lang="en-US" altLang="zh-CN" sz="1600" dirty="0" err="1"/>
              <a:t>myTestStrategy</a:t>
            </a:r>
            <a:r>
              <a:rPr lang="zh-CN" altLang="zh-CN" sz="1600" dirty="0"/>
              <a:t>的</a:t>
            </a:r>
            <a:r>
              <a:rPr lang="en-US" altLang="zh-CN" sz="1600" dirty="0"/>
              <a:t>run</a:t>
            </a:r>
            <a:r>
              <a:rPr lang="zh-CN" altLang="zh-CN" sz="1600" dirty="0"/>
              <a:t>方法运行交易策略，策略运行结束后，显示最后的资产净值，收益率、夏普指数、最大回撤、交易次数等</a:t>
            </a:r>
            <a:r>
              <a:rPr lang="zh-CN" altLang="zh-CN" sz="1600" dirty="0" smtClean="0"/>
              <a:t>指标</a:t>
            </a:r>
            <a:endParaRPr lang="en-US" altLang="zh-CN" sz="1600" dirty="0" smtClean="0"/>
          </a:p>
          <a:p>
            <a:pPr marL="742950" lvl="1" indent="-285750" algn="just">
              <a:lnSpc>
                <a:spcPct val="150000"/>
              </a:lnSpc>
              <a:buFont typeface="Wingdings" panose="05000000000000000000" pitchFamily="2" charset="2"/>
              <a:buChar char="Ø"/>
            </a:pPr>
            <a:r>
              <a:rPr lang="zh-CN" altLang="zh-CN" sz="1600" dirty="0" smtClean="0"/>
              <a:t>并且</a:t>
            </a:r>
            <a:r>
              <a:rPr lang="zh-CN" altLang="zh-CN" sz="1600" dirty="0"/>
              <a:t>把创建的绘图对象</a:t>
            </a:r>
            <a:r>
              <a:rPr lang="en-US" altLang="zh-CN" sz="1600" dirty="0" err="1"/>
              <a:t>plt</a:t>
            </a:r>
            <a:r>
              <a:rPr lang="zh-CN" altLang="zh-CN" sz="1600" dirty="0"/>
              <a:t>显示出来</a:t>
            </a:r>
            <a:endParaRPr lang="zh-CN" altLang="en-US" sz="1600" dirty="0"/>
          </a:p>
        </p:txBody>
      </p:sp>
      <p:pic>
        <p:nvPicPr>
          <p:cNvPr id="7" name="图片 6"/>
          <p:cNvPicPr>
            <a:picLocks noChangeAspect="1"/>
          </p:cNvPicPr>
          <p:nvPr/>
        </p:nvPicPr>
        <p:blipFill>
          <a:blip r:embed="rId3"/>
          <a:stretch>
            <a:fillRect/>
          </a:stretch>
        </p:blipFill>
        <p:spPr>
          <a:xfrm>
            <a:off x="7031879" y="1688441"/>
            <a:ext cx="4699707" cy="4320000"/>
          </a:xfrm>
          <a:prstGeom prst="rect">
            <a:avLst/>
          </a:prstGeom>
        </p:spPr>
      </p:pic>
    </p:spTree>
    <p:extLst>
      <p:ext uri="{BB962C8B-B14F-4D97-AF65-F5344CB8AC3E}">
        <p14:creationId xmlns:p14="http://schemas.microsoft.com/office/powerpoint/2010/main" val="1529874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4944</TotalTime>
  <Words>9547</Words>
  <Application>Microsoft Office PowerPoint</Application>
  <PresentationFormat>宽屏</PresentationFormat>
  <Paragraphs>869</Paragraphs>
  <Slides>115</Slides>
  <Notes>115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115</vt:i4>
      </vt:variant>
    </vt:vector>
  </HeadingPairs>
  <TitlesOfParts>
    <vt:vector size="129" baseType="lpstr">
      <vt:lpstr>Geneva</vt:lpstr>
      <vt:lpstr>等线</vt:lpstr>
      <vt:lpstr>仿宋</vt:lpstr>
      <vt:lpstr>黑体</vt:lpstr>
      <vt:lpstr>黑体</vt:lpstr>
      <vt:lpstr>宋体</vt:lpstr>
      <vt:lpstr>Arial</vt:lpstr>
      <vt:lpstr>Calibri</vt:lpstr>
      <vt:lpstr>Calibri Light</vt:lpstr>
      <vt:lpstr>Segoe UI</vt:lpstr>
      <vt:lpstr>Times</vt:lpstr>
      <vt:lpstr>Times New Roman</vt:lpstr>
      <vt:lpstr>Wingdings</vt:lpstr>
      <vt:lpstr>Office Theme</vt:lpstr>
      <vt:lpstr>《数据科学实践》 金融行业中的量化交易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服务生态系统演化治理</dc:title>
  <dc:creator>Keman</dc:creator>
  <cp:lastModifiedBy>Administrator</cp:lastModifiedBy>
  <cp:revision>698</cp:revision>
  <dcterms:created xsi:type="dcterms:W3CDTF">2021-03-13T11:26:26Z</dcterms:created>
  <dcterms:modified xsi:type="dcterms:W3CDTF">2024-06-24T11:00:11Z</dcterms:modified>
</cp:coreProperties>
</file>